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9" r:id="rId2"/>
  </p:sldMasterIdLst>
  <p:notesMasterIdLst>
    <p:notesMasterId r:id="rId29"/>
  </p:notesMasterIdLst>
  <p:sldIdLst>
    <p:sldId id="256" r:id="rId3"/>
    <p:sldId id="257" r:id="rId4"/>
    <p:sldId id="259" r:id="rId5"/>
    <p:sldId id="274" r:id="rId6"/>
    <p:sldId id="276" r:id="rId7"/>
    <p:sldId id="265" r:id="rId8"/>
    <p:sldId id="277" r:id="rId9"/>
    <p:sldId id="279" r:id="rId10"/>
    <p:sldId id="278" r:id="rId11"/>
    <p:sldId id="280" r:id="rId12"/>
    <p:sldId id="281" r:id="rId13"/>
    <p:sldId id="271" r:id="rId14"/>
    <p:sldId id="283" r:id="rId15"/>
    <p:sldId id="284" r:id="rId16"/>
    <p:sldId id="261" r:id="rId17"/>
    <p:sldId id="286" r:id="rId18"/>
    <p:sldId id="287" r:id="rId19"/>
    <p:sldId id="288" r:id="rId20"/>
    <p:sldId id="289" r:id="rId21"/>
    <p:sldId id="272" r:id="rId22"/>
    <p:sldId id="290" r:id="rId23"/>
    <p:sldId id="291" r:id="rId24"/>
    <p:sldId id="292" r:id="rId25"/>
    <p:sldId id="273" r:id="rId26"/>
    <p:sldId id="268" r:id="rId27"/>
    <p:sldId id="296" r:id="rId28"/>
  </p:sldIdLst>
  <p:sldSz cx="9906000" cy="6858000" type="A4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12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162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2" autoAdjust="0"/>
    <p:restoredTop sz="94660"/>
  </p:normalViewPr>
  <p:slideViewPr>
    <p:cSldViewPr snapToGrid="0" showGuides="1">
      <p:cViewPr varScale="1">
        <p:scale>
          <a:sx n="85" d="100"/>
          <a:sy n="85" d="100"/>
        </p:scale>
        <p:origin x="1176" y="72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presProps" Target="presProps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B27E62-C387-4A74-81E5-A71ABF67666B}" type="datetimeFigureOut">
              <a:rPr lang="ko-KR" altLang="en-US" smtClean="0"/>
              <a:t>2023-04-14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578EBE-E011-4258-9756-1799BB14C5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53626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"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950224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96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마지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2562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컨텐츠"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672623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중간표지"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1157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1"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 userDrawn="1"/>
        </p:nvGrpSpPr>
        <p:grpSpPr>
          <a:xfrm>
            <a:off x="-85060" y="342019"/>
            <a:ext cx="10101413" cy="567557"/>
            <a:chOff x="-85060" y="342019"/>
            <a:chExt cx="10101413" cy="567557"/>
          </a:xfrm>
        </p:grpSpPr>
        <p:cxnSp>
          <p:nvCxnSpPr>
            <p:cNvPr id="9" name="직선 연결선 8"/>
            <p:cNvCxnSpPr/>
            <p:nvPr/>
          </p:nvCxnSpPr>
          <p:spPr>
            <a:xfrm>
              <a:off x="-85060" y="622726"/>
              <a:ext cx="10101413" cy="0"/>
            </a:xfrm>
            <a:prstGeom prst="line">
              <a:avLst/>
            </a:prstGeom>
            <a:ln>
              <a:solidFill>
                <a:srgbClr val="44515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" name="그룹 9"/>
            <p:cNvGrpSpPr/>
            <p:nvPr/>
          </p:nvGrpSpPr>
          <p:grpSpPr>
            <a:xfrm>
              <a:off x="1005638" y="409498"/>
              <a:ext cx="8658550" cy="448737"/>
              <a:chOff x="1005638" y="409498"/>
              <a:chExt cx="8658550" cy="448737"/>
            </a:xfrm>
          </p:grpSpPr>
          <p:sp>
            <p:nvSpPr>
              <p:cNvPr id="14" name="순서도: 지연 13"/>
              <p:cNvSpPr/>
              <p:nvPr/>
            </p:nvSpPr>
            <p:spPr>
              <a:xfrm>
                <a:off x="9070117" y="409498"/>
                <a:ext cx="594071" cy="448737"/>
              </a:xfrm>
              <a:prstGeom prst="flowChartDelay">
                <a:avLst/>
              </a:prstGeom>
              <a:solidFill>
                <a:srgbClr val="E2E4E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직사각형 14"/>
              <p:cNvSpPr/>
              <p:nvPr/>
            </p:nvSpPr>
            <p:spPr>
              <a:xfrm>
                <a:off x="1005638" y="409498"/>
                <a:ext cx="8223819" cy="448737"/>
              </a:xfrm>
              <a:prstGeom prst="rect">
                <a:avLst/>
              </a:prstGeom>
              <a:solidFill>
                <a:srgbClr val="E2E4E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1" name="그룹 10"/>
            <p:cNvGrpSpPr/>
            <p:nvPr/>
          </p:nvGrpSpPr>
          <p:grpSpPr>
            <a:xfrm>
              <a:off x="268596" y="342019"/>
              <a:ext cx="880852" cy="567557"/>
              <a:chOff x="268596" y="342019"/>
              <a:chExt cx="880852" cy="567557"/>
            </a:xfrm>
          </p:grpSpPr>
          <p:sp>
            <p:nvSpPr>
              <p:cNvPr id="12" name="타원 11"/>
              <p:cNvSpPr/>
              <p:nvPr/>
            </p:nvSpPr>
            <p:spPr>
              <a:xfrm>
                <a:off x="268596" y="342019"/>
                <a:ext cx="566126" cy="566126"/>
              </a:xfrm>
              <a:prstGeom prst="ellipse">
                <a:avLst/>
              </a:prstGeom>
              <a:solidFill>
                <a:srgbClr val="D9D2C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타원 12"/>
              <p:cNvSpPr/>
              <p:nvPr/>
            </p:nvSpPr>
            <p:spPr>
              <a:xfrm>
                <a:off x="590240" y="350368"/>
                <a:ext cx="559208" cy="559208"/>
              </a:xfrm>
              <a:prstGeom prst="ellipse">
                <a:avLst/>
              </a:prstGeom>
              <a:solidFill>
                <a:srgbClr val="51626F"/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5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17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434257" y="6346116"/>
            <a:ext cx="2228850" cy="365125"/>
          </a:xfrm>
        </p:spPr>
        <p:txBody>
          <a:bodyPr/>
          <a:lstStyle>
            <a:lvl1pPr>
              <a:defRPr b="0">
                <a:solidFill>
                  <a:srgbClr val="51626F"/>
                </a:solidFill>
              </a:defRPr>
            </a:lvl1pPr>
          </a:lstStyle>
          <a:p>
            <a:fld id="{611C4467-2220-4F2A-AF21-3AC1165D20D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178872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2"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434257" y="6346116"/>
            <a:ext cx="2228850" cy="365125"/>
          </a:xfrm>
        </p:spPr>
        <p:txBody>
          <a:bodyPr/>
          <a:lstStyle>
            <a:lvl1pPr>
              <a:defRPr b="0">
                <a:solidFill>
                  <a:srgbClr val="51626F"/>
                </a:solidFill>
              </a:defRPr>
            </a:lvl1pPr>
          </a:lstStyle>
          <a:p>
            <a:fld id="{611C4467-2220-4F2A-AF21-3AC1165D20D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044120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마지막"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431438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330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컨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5415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중간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1183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7DA625-45F6-4549-84DE-9C2B4386EA9F}" type="datetime1">
              <a:rPr lang="ko-KR" altLang="en-US" smtClean="0"/>
              <a:t>2023-04-14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1C4467-2220-4F2A-AF21-3AC1165D20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60343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6692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0.png"/><Relationship Id="rId7" Type="http://schemas.openxmlformats.org/officeDocument/2006/relationships/image" Target="../media/image2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11" Type="http://schemas.openxmlformats.org/officeDocument/2006/relationships/image" Target="../media/image24.png"/><Relationship Id="rId5" Type="http://schemas.openxmlformats.org/officeDocument/2006/relationships/image" Target="../media/image17.png"/><Relationship Id="rId10" Type="http://schemas.openxmlformats.org/officeDocument/2006/relationships/image" Target="../media/image21.png"/><Relationship Id="rId4" Type="http://schemas.openxmlformats.org/officeDocument/2006/relationships/image" Target="../media/image16.png"/><Relationship Id="rId9" Type="http://schemas.openxmlformats.org/officeDocument/2006/relationships/image" Target="../media/image2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7" Type="http://schemas.openxmlformats.org/officeDocument/2006/relationships/image" Target="../media/image240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0.png"/><Relationship Id="rId5" Type="http://schemas.openxmlformats.org/officeDocument/2006/relationships/image" Target="../media/image220.png"/><Relationship Id="rId4" Type="http://schemas.openxmlformats.org/officeDocument/2006/relationships/image" Target="../media/image2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4.png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50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tiff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2464" y="247632"/>
            <a:ext cx="450563" cy="450563"/>
          </a:xfrm>
          <a:prstGeom prst="rect">
            <a:avLst/>
          </a:prstGeom>
        </p:spPr>
      </p:pic>
      <p:sp>
        <p:nvSpPr>
          <p:cNvPr id="6" name="TextBox 7"/>
          <p:cNvSpPr txBox="1">
            <a:spLocks noChangeArrowheads="1"/>
          </p:cNvSpPr>
          <p:nvPr/>
        </p:nvSpPr>
        <p:spPr bwMode="auto">
          <a:xfrm>
            <a:off x="699247" y="2007082"/>
            <a:ext cx="8041341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latinLnBrk="1">
              <a:spcBef>
                <a:spcPts val="1650"/>
              </a:spcBef>
              <a:buClr>
                <a:srgbClr val="838995"/>
              </a:buClr>
              <a:buFont typeface="Arial" panose="020B0604020202020204" pitchFamily="34" charset="0"/>
              <a:defRPr sz="2500">
                <a:solidFill>
                  <a:schemeClr val="tx1"/>
                </a:solidFill>
                <a:latin typeface="Corbel" panose="020B0503020204020204" pitchFamily="34" charset="0"/>
                <a:ea typeface="맑은 고딕" panose="020B0503020000020004" pitchFamily="50" charset="-127"/>
                <a:cs typeface="Tahoma" panose="020B0604030504040204" pitchFamily="34" charset="0"/>
              </a:defRPr>
            </a:lvl1pPr>
            <a:lvl2pPr marL="742950" indent="-285750" latinLnBrk="1">
              <a:spcBef>
                <a:spcPts val="825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200">
                <a:solidFill>
                  <a:schemeClr val="tx1"/>
                </a:solidFill>
                <a:latin typeface="Corbel" panose="020B0503020204020204" pitchFamily="34" charset="0"/>
                <a:ea typeface="맑은 고딕" panose="020B0503020000020004" pitchFamily="50" charset="-127"/>
                <a:cs typeface="Tahoma" panose="020B0604030504040204" pitchFamily="34" charset="0"/>
              </a:defRPr>
            </a:lvl2pPr>
            <a:lvl3pPr marL="1143000" indent="-228600" latinLnBrk="1">
              <a:spcBef>
                <a:spcPts val="825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200">
                <a:solidFill>
                  <a:schemeClr val="tx1"/>
                </a:solidFill>
                <a:latin typeface="Corbel" panose="020B0503020204020204" pitchFamily="34" charset="0"/>
                <a:ea typeface="맑은 고딕" panose="020B0503020000020004" pitchFamily="50" charset="-127"/>
                <a:cs typeface="Tahoma" panose="020B0604030504040204" pitchFamily="34" charset="0"/>
              </a:defRPr>
            </a:lvl3pPr>
            <a:lvl4pPr marL="1600200" indent="-228600" latinLnBrk="1">
              <a:spcBef>
                <a:spcPts val="825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200">
                <a:solidFill>
                  <a:schemeClr val="tx1"/>
                </a:solidFill>
                <a:latin typeface="Corbel" panose="020B0503020204020204" pitchFamily="34" charset="0"/>
                <a:ea typeface="맑은 고딕" panose="020B0503020000020004" pitchFamily="50" charset="-127"/>
                <a:cs typeface="Tahoma" panose="020B0604030504040204" pitchFamily="34" charset="0"/>
              </a:defRPr>
            </a:lvl4pPr>
            <a:lvl5pPr marL="2057400" indent="-228600" latinLnBrk="1">
              <a:spcBef>
                <a:spcPts val="825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200">
                <a:solidFill>
                  <a:schemeClr val="tx1"/>
                </a:solidFill>
                <a:latin typeface="Corbel" panose="020B0503020204020204" pitchFamily="34" charset="0"/>
                <a:ea typeface="맑은 고딕" panose="020B0503020000020004" pitchFamily="50" charset="-127"/>
                <a:cs typeface="Tahoma" panose="020B0604030504040204" pitchFamily="34" charset="0"/>
              </a:defRPr>
            </a:lvl5pPr>
            <a:lvl6pPr marL="2514600" indent="-228600" defTabSz="1543050" eaLnBrk="0" fontAlgn="base" hangingPunct="0">
              <a:spcBef>
                <a:spcPts val="825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2200">
                <a:solidFill>
                  <a:schemeClr val="tx1"/>
                </a:solidFill>
                <a:latin typeface="Corbel" panose="020B0503020204020204" pitchFamily="34" charset="0"/>
                <a:ea typeface="맑은 고딕" panose="020B0503020000020004" pitchFamily="50" charset="-127"/>
                <a:cs typeface="Tahoma" panose="020B0604030504040204" pitchFamily="34" charset="0"/>
              </a:defRPr>
            </a:lvl6pPr>
            <a:lvl7pPr marL="2971800" indent="-228600" defTabSz="1543050" eaLnBrk="0" fontAlgn="base" hangingPunct="0">
              <a:spcBef>
                <a:spcPts val="825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2200">
                <a:solidFill>
                  <a:schemeClr val="tx1"/>
                </a:solidFill>
                <a:latin typeface="Corbel" panose="020B0503020204020204" pitchFamily="34" charset="0"/>
                <a:ea typeface="맑은 고딕" panose="020B0503020000020004" pitchFamily="50" charset="-127"/>
                <a:cs typeface="Tahoma" panose="020B0604030504040204" pitchFamily="34" charset="0"/>
              </a:defRPr>
            </a:lvl7pPr>
            <a:lvl8pPr marL="3429000" indent="-228600" defTabSz="1543050" eaLnBrk="0" fontAlgn="base" hangingPunct="0">
              <a:spcBef>
                <a:spcPts val="825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2200">
                <a:solidFill>
                  <a:schemeClr val="tx1"/>
                </a:solidFill>
                <a:latin typeface="Corbel" panose="020B0503020204020204" pitchFamily="34" charset="0"/>
                <a:ea typeface="맑은 고딕" panose="020B0503020000020004" pitchFamily="50" charset="-127"/>
                <a:cs typeface="Tahoma" panose="020B0604030504040204" pitchFamily="34" charset="0"/>
              </a:defRPr>
            </a:lvl8pPr>
            <a:lvl9pPr marL="3886200" indent="-228600" defTabSz="1543050" eaLnBrk="0" fontAlgn="base" hangingPunct="0">
              <a:spcBef>
                <a:spcPts val="825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2200">
                <a:solidFill>
                  <a:schemeClr val="tx1"/>
                </a:solidFill>
                <a:latin typeface="Corbel" panose="020B0503020204020204" pitchFamily="34" charset="0"/>
                <a:ea typeface="맑은 고딕" panose="020B0503020000020004" pitchFamily="50" charset="-127"/>
                <a:cs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</a:pPr>
            <a:r>
              <a:rPr lang="en-US" altLang="ko-KR" sz="3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Fuzzy Multiple Moderated-Mediation Model</a:t>
            </a:r>
          </a:p>
          <a:p>
            <a:pPr eaLnBrk="1" hangingPunct="1">
              <a:spcBef>
                <a:spcPct val="0"/>
              </a:spcBef>
              <a:buClrTx/>
            </a:pPr>
            <a:r>
              <a:rPr lang="en-US" altLang="ko-KR" sz="3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And </a:t>
            </a:r>
            <a:r>
              <a:rPr lang="en-US" altLang="ko-KR" sz="3000" b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Its Application To Solar Energy </a:t>
            </a:r>
            <a:r>
              <a:rPr lang="en-US" altLang="ko-KR" sz="3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D</a:t>
            </a:r>
            <a:r>
              <a:rPr lang="en-US" altLang="ko-KR" sz="3000" b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ata</a:t>
            </a:r>
            <a:endParaRPr lang="en-US" altLang="ko-KR" sz="30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7" name="TextBox 7"/>
          <p:cNvSpPr txBox="1">
            <a:spLocks noChangeArrowheads="1"/>
          </p:cNvSpPr>
          <p:nvPr/>
        </p:nvSpPr>
        <p:spPr bwMode="auto">
          <a:xfrm>
            <a:off x="699247" y="3447396"/>
            <a:ext cx="472025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latinLnBrk="1">
              <a:spcBef>
                <a:spcPts val="1650"/>
              </a:spcBef>
              <a:buClr>
                <a:srgbClr val="838995"/>
              </a:buClr>
              <a:buFont typeface="Arial" panose="020B0604020202020204" pitchFamily="34" charset="0"/>
              <a:defRPr sz="2500">
                <a:solidFill>
                  <a:schemeClr val="tx1"/>
                </a:solidFill>
                <a:latin typeface="Corbel" panose="020B0503020204020204" pitchFamily="34" charset="0"/>
                <a:ea typeface="맑은 고딕" panose="020B0503020000020004" pitchFamily="50" charset="-127"/>
                <a:cs typeface="Tahoma" panose="020B0604030504040204" pitchFamily="34" charset="0"/>
              </a:defRPr>
            </a:lvl1pPr>
            <a:lvl2pPr marL="742950" indent="-285750" latinLnBrk="1">
              <a:spcBef>
                <a:spcPts val="825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200">
                <a:solidFill>
                  <a:schemeClr val="tx1"/>
                </a:solidFill>
                <a:latin typeface="Corbel" panose="020B0503020204020204" pitchFamily="34" charset="0"/>
                <a:ea typeface="맑은 고딕" panose="020B0503020000020004" pitchFamily="50" charset="-127"/>
                <a:cs typeface="Tahoma" panose="020B0604030504040204" pitchFamily="34" charset="0"/>
              </a:defRPr>
            </a:lvl2pPr>
            <a:lvl3pPr marL="1143000" indent="-228600" latinLnBrk="1">
              <a:spcBef>
                <a:spcPts val="825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200">
                <a:solidFill>
                  <a:schemeClr val="tx1"/>
                </a:solidFill>
                <a:latin typeface="Corbel" panose="020B0503020204020204" pitchFamily="34" charset="0"/>
                <a:ea typeface="맑은 고딕" panose="020B0503020000020004" pitchFamily="50" charset="-127"/>
                <a:cs typeface="Tahoma" panose="020B0604030504040204" pitchFamily="34" charset="0"/>
              </a:defRPr>
            </a:lvl3pPr>
            <a:lvl4pPr marL="1600200" indent="-228600" latinLnBrk="1">
              <a:spcBef>
                <a:spcPts val="825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200">
                <a:solidFill>
                  <a:schemeClr val="tx1"/>
                </a:solidFill>
                <a:latin typeface="Corbel" panose="020B0503020204020204" pitchFamily="34" charset="0"/>
                <a:ea typeface="맑은 고딕" panose="020B0503020000020004" pitchFamily="50" charset="-127"/>
                <a:cs typeface="Tahoma" panose="020B0604030504040204" pitchFamily="34" charset="0"/>
              </a:defRPr>
            </a:lvl4pPr>
            <a:lvl5pPr marL="2057400" indent="-228600" latinLnBrk="1">
              <a:spcBef>
                <a:spcPts val="825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200">
                <a:solidFill>
                  <a:schemeClr val="tx1"/>
                </a:solidFill>
                <a:latin typeface="Corbel" panose="020B0503020204020204" pitchFamily="34" charset="0"/>
                <a:ea typeface="맑은 고딕" panose="020B0503020000020004" pitchFamily="50" charset="-127"/>
                <a:cs typeface="Tahoma" panose="020B0604030504040204" pitchFamily="34" charset="0"/>
              </a:defRPr>
            </a:lvl5pPr>
            <a:lvl6pPr marL="2514600" indent="-228600" defTabSz="1543050" eaLnBrk="0" fontAlgn="base" hangingPunct="0">
              <a:spcBef>
                <a:spcPts val="825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2200">
                <a:solidFill>
                  <a:schemeClr val="tx1"/>
                </a:solidFill>
                <a:latin typeface="Corbel" panose="020B0503020204020204" pitchFamily="34" charset="0"/>
                <a:ea typeface="맑은 고딕" panose="020B0503020000020004" pitchFamily="50" charset="-127"/>
                <a:cs typeface="Tahoma" panose="020B0604030504040204" pitchFamily="34" charset="0"/>
              </a:defRPr>
            </a:lvl6pPr>
            <a:lvl7pPr marL="2971800" indent="-228600" defTabSz="1543050" eaLnBrk="0" fontAlgn="base" hangingPunct="0">
              <a:spcBef>
                <a:spcPts val="825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2200">
                <a:solidFill>
                  <a:schemeClr val="tx1"/>
                </a:solidFill>
                <a:latin typeface="Corbel" panose="020B0503020204020204" pitchFamily="34" charset="0"/>
                <a:ea typeface="맑은 고딕" panose="020B0503020000020004" pitchFamily="50" charset="-127"/>
                <a:cs typeface="Tahoma" panose="020B0604030504040204" pitchFamily="34" charset="0"/>
              </a:defRPr>
            </a:lvl7pPr>
            <a:lvl8pPr marL="3429000" indent="-228600" defTabSz="1543050" eaLnBrk="0" fontAlgn="base" hangingPunct="0">
              <a:spcBef>
                <a:spcPts val="825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2200">
                <a:solidFill>
                  <a:schemeClr val="tx1"/>
                </a:solidFill>
                <a:latin typeface="Corbel" panose="020B0503020204020204" pitchFamily="34" charset="0"/>
                <a:ea typeface="맑은 고딕" panose="020B0503020000020004" pitchFamily="50" charset="-127"/>
                <a:cs typeface="Tahoma" panose="020B0604030504040204" pitchFamily="34" charset="0"/>
              </a:defRPr>
            </a:lvl8pPr>
            <a:lvl9pPr marL="3886200" indent="-228600" defTabSz="1543050" eaLnBrk="0" fontAlgn="base" hangingPunct="0">
              <a:spcBef>
                <a:spcPts val="825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2200">
                <a:solidFill>
                  <a:schemeClr val="tx1"/>
                </a:solidFill>
                <a:latin typeface="Corbel" panose="020B0503020204020204" pitchFamily="34" charset="0"/>
                <a:ea typeface="맑은 고딕" panose="020B0503020000020004" pitchFamily="50" charset="-127"/>
                <a:cs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</a:pP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Kyung </a:t>
            </a:r>
            <a:r>
              <a:rPr lang="en-US" altLang="ko-KR" sz="16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Jin</a:t>
            </a: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Shin, </a:t>
            </a:r>
            <a:r>
              <a:rPr lang="en-US" altLang="ko-KR" sz="16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Beom</a:t>
            </a: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Seok Kim, </a:t>
            </a:r>
            <a:r>
              <a:rPr lang="en-US" altLang="ko-KR" sz="16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Jin</a:t>
            </a: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lang="en-US" altLang="ko-KR" sz="16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Hee</a:t>
            </a: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Yoon</a:t>
            </a: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   </a:t>
            </a:r>
            <a:endParaRPr lang="en-US" altLang="ko-KR" sz="16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92577" y="318250"/>
            <a:ext cx="49627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51626F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Department of Mathematics and Statistics, Sejong University</a:t>
            </a:r>
            <a:endParaRPr lang="ko-KR" altLang="en-US" sz="1200" b="1" dirty="0">
              <a:solidFill>
                <a:srgbClr val="51626F"/>
              </a:solidFill>
              <a:latin typeface="Times New Roman" panose="02020603050405020304" pitchFamily="18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4294967295"/>
          </p:nvPr>
        </p:nvSpPr>
        <p:spPr>
          <a:xfrm>
            <a:off x="6996113" y="6356352"/>
            <a:ext cx="2228850" cy="365125"/>
          </a:xfrm>
        </p:spPr>
        <p:txBody>
          <a:bodyPr/>
          <a:lstStyle/>
          <a:p>
            <a:fld id="{611C4467-2220-4F2A-AF21-3AC1165D20D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2978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/>
              <a:t>9/24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29689" y="392194"/>
            <a:ext cx="40446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2500" dirty="0">
                <a:solidFill>
                  <a:schemeClr val="bg1"/>
                </a:solidFill>
                <a:latin typeface="+mj-ea"/>
                <a:ea typeface="+mj-ea"/>
              </a:rPr>
              <a:t>Ⅱ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511739" y="910393"/>
            <a:ext cx="8928847" cy="5800848"/>
            <a:chOff x="1166944" y="1603079"/>
            <a:chExt cx="7593878" cy="4559182"/>
          </a:xfrm>
        </p:grpSpPr>
        <p:sp>
          <p:nvSpPr>
            <p:cNvPr id="7" name="모서리가 둥근 직사각형 6"/>
            <p:cNvSpPr/>
            <p:nvPr/>
          </p:nvSpPr>
          <p:spPr>
            <a:xfrm>
              <a:off x="1166944" y="1603079"/>
              <a:ext cx="7593877" cy="563818"/>
            </a:xfrm>
            <a:prstGeom prst="roundRect">
              <a:avLst>
                <a:gd name="adj" fmla="val 34577"/>
              </a:avLst>
            </a:prstGeom>
            <a:solidFill>
              <a:srgbClr val="E0DACE"/>
            </a:solidFill>
            <a:ln w="1651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모서리가 둥근 직사각형 8"/>
            <p:cNvSpPr/>
            <p:nvPr/>
          </p:nvSpPr>
          <p:spPr>
            <a:xfrm>
              <a:off x="1166945" y="1616306"/>
              <a:ext cx="7593877" cy="4545955"/>
            </a:xfrm>
            <a:prstGeom prst="roundRect">
              <a:avLst>
                <a:gd name="adj" fmla="val 4486"/>
              </a:avLst>
            </a:prstGeom>
            <a:noFill/>
            <a:ln w="16510">
              <a:solidFill>
                <a:srgbClr val="C7BC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5" name="TextBox 154">
            <a:extLst>
              <a:ext uri="{FF2B5EF4-FFF2-40B4-BE49-F238E27FC236}">
                <a16:creationId xmlns:a16="http://schemas.microsoft.com/office/drawing/2014/main" id="{C04C2F4E-FD38-4E65-5338-551700C534B9}"/>
              </a:ext>
            </a:extLst>
          </p:cNvPr>
          <p:cNvSpPr txBox="1"/>
          <p:nvPr/>
        </p:nvSpPr>
        <p:spPr>
          <a:xfrm>
            <a:off x="920996" y="1141114"/>
            <a:ext cx="3147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ko-KR" altLang="en-US" b="1" dirty="0" err="1">
                <a:solidFill>
                  <a:schemeClr val="tx1">
                    <a:lumMod val="65000"/>
                    <a:lumOff val="35000"/>
                  </a:schemeClr>
                </a:solidFill>
                <a:ea typeface="+mj-ea"/>
              </a:rPr>
              <a:t>삼각퍼지숫자</a:t>
            </a:r>
            <a:r>
              <a:rPr kumimoji="0"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ea typeface="+mj-ea"/>
              </a:rPr>
              <a:t> </a:t>
            </a:r>
            <a:endParaRPr kumimoji="0" lang="en-US" altLang="ko-KR" b="1" dirty="0">
              <a:solidFill>
                <a:schemeClr val="tx1">
                  <a:lumMod val="65000"/>
                  <a:lumOff val="35000"/>
                </a:schemeClr>
              </a:solidFill>
              <a:ea typeface="+mj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2AC726F-92B2-228A-FA8E-3EB00D4AE211}"/>
                  </a:ext>
                </a:extLst>
              </p:cNvPr>
              <p:cNvSpPr txBox="1"/>
              <p:nvPr/>
            </p:nvSpPr>
            <p:spPr>
              <a:xfrm>
                <a:off x="5194218" y="2176408"/>
                <a:ext cx="4013546" cy="37927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ko-KR" altLang="en-US" sz="1400" dirty="0">
                    <a:latin typeface="+mn-ea"/>
                  </a:rPr>
                  <a:t>각 원소들의 소속함수</a:t>
                </a:r>
                <a:endParaRPr lang="en-US" altLang="ko-KR" sz="1400" dirty="0">
                  <a:latin typeface="+mn-ea"/>
                </a:endParaRPr>
              </a:p>
              <a:p>
                <a:endParaRPr lang="en-US" altLang="ko-KR" sz="140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5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150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ko-KR" sz="15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altLang="ko-KR" sz="15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15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sz="15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sz="1500" dirty="0"/>
                  <a:t> </a:t>
                </a:r>
                <a:r>
                  <a:rPr lang="en-US" altLang="ko-KR" sz="1500" dirty="0"/>
                  <a:t>= 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altLang="ko-KR" sz="15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500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f>
                              <m:fPr>
                                <m:ctrlPr>
                                  <a:rPr lang="en-US" altLang="ko-KR" sz="15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ko-KR" sz="15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ko-KR" sz="15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ko-KR" sz="15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5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ko-KR" sz="15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altLang="ko-KR" sz="15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5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ko-KR" sz="15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altLang="ko-KR" sz="15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ko-KR" sz="15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5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ko-KR" sz="15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den>
                            </m:f>
                            <m:r>
                              <a:rPr lang="en-US" altLang="ko-KR" sz="15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</m:e>
                          <m:e/>
                          <m:e>
                            <m:f>
                              <m:fPr>
                                <m:ctrlPr>
                                  <a:rPr lang="en-US" altLang="ko-KR" sz="15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altLang="ko-KR" sz="15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5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ko-KR" sz="1500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altLang="ko-KR" sz="15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ko-KR" sz="15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en-US" altLang="ko-KR" sz="15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5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ko-KR" sz="1500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altLang="ko-KR" sz="15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ko-KR" sz="15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5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ko-KR" sz="15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den>
                            </m:f>
                          </m:e>
                          <m:e>
                            <m:eqArr>
                              <m:eqArrPr>
                                <m:ctrlPr>
                                  <a:rPr lang="en-US" altLang="ko-KR" sz="1500" i="1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/>
                              <m:e>
                                <m:r>
                                  <a:rPr lang="en-US" altLang="ko-KR" sz="1500" b="0" i="1" smtClean="0">
                                    <a:latin typeface="Cambria Math" panose="02040503050406030204" pitchFamily="18" charset="0"/>
                                  </a:rPr>
                                  <m:t>0,</m:t>
                                </m:r>
                              </m:e>
                            </m:eqArr>
                          </m:e>
                        </m:eqArr>
                      </m:e>
                    </m:d>
                  </m:oMath>
                </a14:m>
                <a:r>
                  <a:rPr lang="en-US" altLang="ko-KR" sz="1500" dirty="0"/>
                  <a:t>,	 	</a:t>
                </a:r>
              </a:p>
              <a:p>
                <a:endParaRPr lang="en-US" altLang="ko-KR" sz="1400" dirty="0"/>
              </a:p>
              <a:p>
                <a:r>
                  <a:rPr lang="en-US" altLang="ko-KR" sz="1400" dirty="0"/>
                  <a:t>			</a:t>
                </a:r>
              </a:p>
              <a:p>
                <a:endParaRPr lang="en-US" altLang="ko-KR" sz="1400" dirty="0"/>
              </a:p>
              <a:p>
                <a:endParaRPr lang="en-US" altLang="ko-KR" sz="1400" dirty="0"/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ko-KR" altLang="en-US" sz="1400" dirty="0"/>
                  <a:t>덧셈</a:t>
                </a:r>
                <a:r>
                  <a:rPr lang="en-US" altLang="ko-KR" sz="1400" dirty="0"/>
                  <a:t>: </a:t>
                </a:r>
                <a:r>
                  <a:rPr lang="ko-KR" altLang="en-US" sz="1400" dirty="0"/>
                  <a:t>각 </a:t>
                </a:r>
                <a:r>
                  <a:rPr lang="ko-KR" altLang="en-US" sz="1400" dirty="0" err="1"/>
                  <a:t>원소끼리의</a:t>
                </a:r>
                <a:r>
                  <a:rPr lang="ko-KR" altLang="en-US" sz="1400" dirty="0"/>
                  <a:t> 합</a:t>
                </a:r>
                <a:endParaRPr lang="en-US" altLang="ko-KR" sz="1400" dirty="0"/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endParaRPr lang="en-US" altLang="ko-KR" sz="1400" dirty="0"/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ko-KR" altLang="en-US" sz="1400" dirty="0"/>
                  <a:t>상수 곱</a:t>
                </a:r>
                <a:r>
                  <a:rPr lang="en-US" altLang="ko-KR" sz="1400" dirty="0"/>
                  <a:t>: </a:t>
                </a:r>
                <a:r>
                  <a:rPr lang="ko-KR" altLang="en-US" sz="1400" dirty="0"/>
                  <a:t>각 원소의 상수를 곱</a:t>
                </a:r>
                <a:endParaRPr lang="en-US" altLang="ko-KR" sz="1400" dirty="0"/>
              </a:p>
              <a:p>
                <a:r>
                  <a:rPr lang="en-US" altLang="ko-KR" sz="1400" dirty="0"/>
                  <a:t>   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2AC726F-92B2-228A-FA8E-3EB00D4AE2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4218" y="2176408"/>
                <a:ext cx="4013546" cy="3792705"/>
              </a:xfrm>
              <a:prstGeom prst="rect">
                <a:avLst/>
              </a:prstGeom>
              <a:blipFill>
                <a:blip r:embed="rId2"/>
                <a:stretch>
                  <a:fillRect l="-152" t="-3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TextBox 48">
            <a:extLst>
              <a:ext uri="{FF2B5EF4-FFF2-40B4-BE49-F238E27FC236}">
                <a16:creationId xmlns:a16="http://schemas.microsoft.com/office/drawing/2014/main" id="{DCFDEEA0-2FBD-6380-9C94-F61C126638F8}"/>
              </a:ext>
            </a:extLst>
          </p:cNvPr>
          <p:cNvSpPr txBox="1"/>
          <p:nvPr/>
        </p:nvSpPr>
        <p:spPr>
          <a:xfrm>
            <a:off x="1230502" y="440621"/>
            <a:ext cx="314755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ko-KR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Preliminaries</a:t>
            </a:r>
            <a:endParaRPr kumimoji="0" lang="en-US" altLang="ko-KR" sz="1500" b="1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12E8AAD8-53BF-E674-BFEE-64DA481A3A52}"/>
              </a:ext>
            </a:extLst>
          </p:cNvPr>
          <p:cNvGrpSpPr/>
          <p:nvPr/>
        </p:nvGrpSpPr>
        <p:grpSpPr>
          <a:xfrm>
            <a:off x="920996" y="2107242"/>
            <a:ext cx="3364133" cy="2294429"/>
            <a:chOff x="5118848" y="2157564"/>
            <a:chExt cx="3940216" cy="2079771"/>
          </a:xfrm>
        </p:grpSpPr>
        <p:sp>
          <p:nvSpPr>
            <p:cNvPr id="16" name="대각선 방향의 모서리가 둥근 사각형 21">
              <a:extLst>
                <a:ext uri="{FF2B5EF4-FFF2-40B4-BE49-F238E27FC236}">
                  <a16:creationId xmlns:a16="http://schemas.microsoft.com/office/drawing/2014/main" id="{E44A8D8B-F3BB-4945-677C-A54E53F1C19F}"/>
                </a:ext>
              </a:extLst>
            </p:cNvPr>
            <p:cNvSpPr/>
            <p:nvPr/>
          </p:nvSpPr>
          <p:spPr>
            <a:xfrm>
              <a:off x="5118848" y="2157564"/>
              <a:ext cx="3940216" cy="2079771"/>
            </a:xfrm>
            <a:prstGeom prst="round2DiagRect">
              <a:avLst>
                <a:gd name="adj1" fmla="val 9761"/>
                <a:gd name="adj2" fmla="val 0"/>
              </a:avLst>
            </a:prstGeom>
            <a:solidFill>
              <a:schemeClr val="bg1"/>
            </a:solidFill>
            <a:ln w="12700">
              <a:solidFill>
                <a:srgbClr val="51626F"/>
              </a:solidFill>
            </a:ln>
            <a:effectLst>
              <a:outerShdw blurRad="50800" dist="101600" dir="2700000" algn="tl" rotWithShape="0">
                <a:srgbClr val="DDD7CA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" name="직각 삼각형 16">
              <a:extLst>
                <a:ext uri="{FF2B5EF4-FFF2-40B4-BE49-F238E27FC236}">
                  <a16:creationId xmlns:a16="http://schemas.microsoft.com/office/drawing/2014/main" id="{EB9CD8F7-D2FA-A12E-35AB-B1D855033EAC}"/>
                </a:ext>
              </a:extLst>
            </p:cNvPr>
            <p:cNvSpPr/>
            <p:nvPr/>
          </p:nvSpPr>
          <p:spPr>
            <a:xfrm rot="10800000">
              <a:off x="8909355" y="2157564"/>
              <a:ext cx="147348" cy="179956"/>
            </a:xfrm>
            <a:prstGeom prst="rtTriangle">
              <a:avLst/>
            </a:prstGeom>
            <a:solidFill>
              <a:srgbClr val="5162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각 삼각형 17">
              <a:extLst>
                <a:ext uri="{FF2B5EF4-FFF2-40B4-BE49-F238E27FC236}">
                  <a16:creationId xmlns:a16="http://schemas.microsoft.com/office/drawing/2014/main" id="{2094C09F-DC50-AFEA-A237-A3AD75C8CB1F}"/>
                </a:ext>
              </a:extLst>
            </p:cNvPr>
            <p:cNvSpPr/>
            <p:nvPr/>
          </p:nvSpPr>
          <p:spPr>
            <a:xfrm>
              <a:off x="5118848" y="4057379"/>
              <a:ext cx="147348" cy="179956"/>
            </a:xfrm>
            <a:prstGeom prst="rtTriangle">
              <a:avLst/>
            </a:prstGeom>
            <a:solidFill>
              <a:srgbClr val="5162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6414EDB8-F879-646A-E40C-C73B9C558C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6494" y="2837464"/>
            <a:ext cx="2577640" cy="14704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F3D2A59-4B78-7402-9F15-36F418DCA07D}"/>
                  </a:ext>
                </a:extLst>
              </p:cNvPr>
              <p:cNvSpPr txBox="1"/>
              <p:nvPr/>
            </p:nvSpPr>
            <p:spPr>
              <a:xfrm>
                <a:off x="1072317" y="3330180"/>
                <a:ext cx="254697" cy="14987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120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2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F3D2A59-4B78-7402-9F15-36F418DCA0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2317" y="3330180"/>
                <a:ext cx="254697" cy="149874"/>
              </a:xfrm>
              <a:prstGeom prst="rect">
                <a:avLst/>
              </a:prstGeom>
              <a:blipFill>
                <a:blip r:embed="rId4"/>
                <a:stretch>
                  <a:fillRect l="-21429" t="-4000" r="-73810" b="-6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79424E1-6CEC-3FB1-74B7-128D982BE418}"/>
                  </a:ext>
                </a:extLst>
              </p:cNvPr>
              <p:cNvSpPr txBox="1"/>
              <p:nvPr/>
            </p:nvSpPr>
            <p:spPr>
              <a:xfrm>
                <a:off x="1485276" y="2372338"/>
                <a:ext cx="1728809" cy="2997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/>
                  <a:t>A =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altLang="ko-KR" dirty="0"/>
                  <a:t>)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79424E1-6CEC-3FB1-74B7-128D982BE4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5276" y="2372338"/>
                <a:ext cx="1728809" cy="299747"/>
              </a:xfrm>
              <a:prstGeom prst="rect">
                <a:avLst/>
              </a:prstGeom>
              <a:blipFill>
                <a:blip r:embed="rId5"/>
                <a:stretch>
                  <a:fillRect l="-3180" t="-10204" b="-5510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그룹 25">
            <a:extLst>
              <a:ext uri="{FF2B5EF4-FFF2-40B4-BE49-F238E27FC236}">
                <a16:creationId xmlns:a16="http://schemas.microsoft.com/office/drawing/2014/main" id="{864629CD-A98E-1D92-366B-332AEBF42EE4}"/>
              </a:ext>
            </a:extLst>
          </p:cNvPr>
          <p:cNvGrpSpPr/>
          <p:nvPr/>
        </p:nvGrpSpPr>
        <p:grpSpPr>
          <a:xfrm>
            <a:off x="856077" y="4767984"/>
            <a:ext cx="3427036" cy="1179623"/>
            <a:chOff x="5118848" y="2157564"/>
            <a:chExt cx="3940216" cy="2079771"/>
          </a:xfrm>
        </p:grpSpPr>
        <p:sp>
          <p:nvSpPr>
            <p:cNvPr id="30" name="대각선 방향의 모서리가 둥근 사각형 21">
              <a:extLst>
                <a:ext uri="{FF2B5EF4-FFF2-40B4-BE49-F238E27FC236}">
                  <a16:creationId xmlns:a16="http://schemas.microsoft.com/office/drawing/2014/main" id="{EB58CBF4-7936-0C3F-B5A7-A208522FA1FC}"/>
                </a:ext>
              </a:extLst>
            </p:cNvPr>
            <p:cNvSpPr/>
            <p:nvPr/>
          </p:nvSpPr>
          <p:spPr>
            <a:xfrm>
              <a:off x="5118848" y="2157564"/>
              <a:ext cx="3940216" cy="2079771"/>
            </a:xfrm>
            <a:prstGeom prst="round2DiagRect">
              <a:avLst>
                <a:gd name="adj1" fmla="val 9761"/>
                <a:gd name="adj2" fmla="val 0"/>
              </a:avLst>
            </a:prstGeom>
            <a:solidFill>
              <a:schemeClr val="bg1"/>
            </a:solidFill>
            <a:ln w="12700">
              <a:solidFill>
                <a:srgbClr val="51626F"/>
              </a:solidFill>
            </a:ln>
            <a:effectLst>
              <a:outerShdw blurRad="50800" dist="101600" dir="2700000" algn="tl" rotWithShape="0">
                <a:srgbClr val="DDD7CA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" name="직각 삼각형 31">
              <a:extLst>
                <a:ext uri="{FF2B5EF4-FFF2-40B4-BE49-F238E27FC236}">
                  <a16:creationId xmlns:a16="http://schemas.microsoft.com/office/drawing/2014/main" id="{86810A80-8D2A-C0A6-FB8D-847D0F3E9E06}"/>
                </a:ext>
              </a:extLst>
            </p:cNvPr>
            <p:cNvSpPr/>
            <p:nvPr/>
          </p:nvSpPr>
          <p:spPr>
            <a:xfrm rot="10800000">
              <a:off x="8909355" y="2157564"/>
              <a:ext cx="147348" cy="179956"/>
            </a:xfrm>
            <a:prstGeom prst="rtTriangle">
              <a:avLst/>
            </a:prstGeom>
            <a:solidFill>
              <a:srgbClr val="5162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각 삼각형 32">
              <a:extLst>
                <a:ext uri="{FF2B5EF4-FFF2-40B4-BE49-F238E27FC236}">
                  <a16:creationId xmlns:a16="http://schemas.microsoft.com/office/drawing/2014/main" id="{0DF1B5D5-4E4B-56DE-F95E-B1B21E333E51}"/>
                </a:ext>
              </a:extLst>
            </p:cNvPr>
            <p:cNvSpPr/>
            <p:nvPr/>
          </p:nvSpPr>
          <p:spPr>
            <a:xfrm>
              <a:off x="5118848" y="4057379"/>
              <a:ext cx="147348" cy="179956"/>
            </a:xfrm>
            <a:prstGeom prst="rtTriangle">
              <a:avLst/>
            </a:prstGeom>
            <a:solidFill>
              <a:srgbClr val="5162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D039934-F86E-0FE9-E12A-AC34A128EBCE}"/>
              </a:ext>
            </a:extLst>
          </p:cNvPr>
          <p:cNvSpPr/>
          <p:nvPr/>
        </p:nvSpPr>
        <p:spPr>
          <a:xfrm>
            <a:off x="3755136" y="5663184"/>
            <a:ext cx="97536" cy="1486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637093E-1CCB-EB33-F0D3-82B0CCBD1D45}"/>
              </a:ext>
            </a:extLst>
          </p:cNvPr>
          <p:cNvSpPr/>
          <p:nvPr/>
        </p:nvSpPr>
        <p:spPr>
          <a:xfrm>
            <a:off x="3719272" y="5412170"/>
            <a:ext cx="97536" cy="1486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66CD8CC-CCD4-72F5-689E-536897C42FB6}"/>
                  </a:ext>
                </a:extLst>
              </p:cNvPr>
              <p:cNvSpPr txBox="1"/>
              <p:nvPr/>
            </p:nvSpPr>
            <p:spPr>
              <a:xfrm>
                <a:off x="6752109" y="2628302"/>
                <a:ext cx="128944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sz="14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ko-KR" sz="1400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z="1400" dirty="0"/>
                  <a:t>x </a:t>
                </a:r>
                <a14:m>
                  <m:oMath xmlns:m="http://schemas.openxmlformats.org/officeDocument/2006/math">
                    <m:r>
                      <a:rPr lang="en-US" altLang="ko-KR" sz="14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altLang="ko-KR" sz="1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ko-KR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altLang="ko-KR" sz="14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66CD8CC-CCD4-72F5-689E-536897C42F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2109" y="2628302"/>
                <a:ext cx="1289442" cy="307777"/>
              </a:xfrm>
              <a:prstGeom prst="rect">
                <a:avLst/>
              </a:prstGeom>
              <a:blipFill>
                <a:blip r:embed="rId7"/>
                <a:stretch>
                  <a:fillRect t="-3922" b="-1960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4924B03-561E-A802-8C29-CB92889C8B3A}"/>
                  </a:ext>
                </a:extLst>
              </p:cNvPr>
              <p:cNvSpPr txBox="1"/>
              <p:nvPr/>
            </p:nvSpPr>
            <p:spPr>
              <a:xfrm>
                <a:off x="6752109" y="3190216"/>
                <a:ext cx="128944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sz="14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 </m:t>
                    </m:r>
                  </m:oMath>
                </a14:m>
                <a:r>
                  <a:rPr lang="en-US" altLang="ko-KR" sz="1400" dirty="0"/>
                  <a:t>x </a:t>
                </a:r>
                <a14:m>
                  <m:oMath xmlns:m="http://schemas.openxmlformats.org/officeDocument/2006/math">
                    <m:r>
                      <a:rPr lang="en-US" altLang="ko-KR" sz="14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ko-KR" sz="1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ko-KR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altLang="ko-KR" sz="14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4924B03-561E-A802-8C29-CB92889C8B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2109" y="3190216"/>
                <a:ext cx="1289442" cy="307777"/>
              </a:xfrm>
              <a:prstGeom prst="rect">
                <a:avLst/>
              </a:prstGeom>
              <a:blipFill>
                <a:blip r:embed="rId8"/>
                <a:stretch>
                  <a:fillRect t="-1961" b="-1960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C9D76C3-E79C-3865-DC06-C9B5AD1C47B2}"/>
                  </a:ext>
                </a:extLst>
              </p:cNvPr>
              <p:cNvSpPr txBox="1"/>
              <p:nvPr/>
            </p:nvSpPr>
            <p:spPr>
              <a:xfrm>
                <a:off x="6662459" y="3757584"/>
                <a:ext cx="128944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i="1" smtClean="0"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𝑡h𝑒𝑟𝑤𝑖𝑠𝑒</m:t>
                      </m:r>
                    </m:oMath>
                  </m:oMathPara>
                </a14:m>
                <a:endParaRPr lang="en-US" altLang="ko-KR" sz="14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C9D76C3-E79C-3865-DC06-C9B5AD1C47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2459" y="3757584"/>
                <a:ext cx="1289442" cy="30777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41CE975-698B-BBC1-BFE5-AE1F328FEAE3}"/>
                  </a:ext>
                </a:extLst>
              </p:cNvPr>
              <p:cNvSpPr txBox="1"/>
              <p:nvPr/>
            </p:nvSpPr>
            <p:spPr>
              <a:xfrm>
                <a:off x="983898" y="4884661"/>
                <a:ext cx="3084653" cy="3247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defRPr/>
                </a:pP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ko-KR" altLang="ko-KR" sz="14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ko-KR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𝑋</m:t>
                        </m:r>
                      </m:e>
                    </m:acc>
                    <m:r>
                      <a:rPr lang="en-US" altLang="ko-KR" sz="1400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⊕</m:t>
                    </m:r>
                    <m:acc>
                      <m:accPr>
                        <m:chr m:val="̃"/>
                        <m:ctrlPr>
                          <a:rPr lang="ko-KR" altLang="ko-KR" sz="1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ko-KR" sz="1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𝑌</m:t>
                        </m:r>
                      </m:e>
                    </m:acc>
                  </m:oMath>
                </a14:m>
                <a:r>
                  <a:rPr lang="en-US" altLang="ko-KR" sz="14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=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sz="14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𝑙</m:t>
                        </m:r>
                      </m:e>
                      <m:sub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sub>
                    </m:sSub>
                    <m:r>
                      <a:rPr lang="en-US" altLang="ko-KR" sz="14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ko-KR" altLang="ko-KR" sz="14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𝑙</m:t>
                        </m:r>
                      </m:e>
                      <m:sub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sub>
                    </m:sSub>
                    <m:r>
                      <a:rPr lang="en-US" altLang="ko-KR" sz="14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, </m:t>
                    </m:r>
                    <m:r>
                      <a:rPr lang="en-US" altLang="ko-KR" sz="14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altLang="ko-KR" sz="14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ko-KR" sz="14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𝑦</m:t>
                    </m:r>
                    <m:r>
                      <a:rPr lang="en-US" altLang="ko-KR" sz="14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, </m:t>
                    </m:r>
                    <m:sSub>
                      <m:sSubPr>
                        <m:ctrlPr>
                          <a:rPr lang="ko-KR" altLang="ko-KR" sz="14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sub>
                    </m:sSub>
                    <m:r>
                      <a:rPr lang="en-US" altLang="ko-KR" sz="14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ko-KR" altLang="ko-KR" sz="14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sub>
                    </m:sSub>
                    <m:r>
                      <a:rPr lang="en-US" altLang="ko-KR" sz="14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altLang="ko-KR" sz="1400" dirty="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41CE975-698B-BBC1-BFE5-AE1F328FEA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898" y="4884661"/>
                <a:ext cx="3084653" cy="324769"/>
              </a:xfrm>
              <a:prstGeom prst="rect">
                <a:avLst/>
              </a:prstGeom>
              <a:blipFill>
                <a:blip r:embed="rId10"/>
                <a:stretch>
                  <a:fillRect t="-5556" b="-1296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D82A603-3B51-B9A2-A8AF-76B18995369A}"/>
                  </a:ext>
                </a:extLst>
              </p:cNvPr>
              <p:cNvSpPr txBox="1"/>
              <p:nvPr/>
            </p:nvSpPr>
            <p:spPr>
              <a:xfrm>
                <a:off x="1046801" y="5283096"/>
                <a:ext cx="3084653" cy="5729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𝑘</m:t>
                      </m:r>
                      <m:acc>
                        <m:accPr>
                          <m:chr m:val="̃"/>
                          <m:ctrlPr>
                            <a:rPr lang="ko-KR" altLang="ko-KR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en-US" altLang="ko-KR" sz="1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𝑋</m:t>
                          </m:r>
                        </m:e>
                      </m:acc>
                      <m:r>
                        <a:rPr lang="en-US" altLang="ko-KR" sz="1400" i="1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= </m:t>
                      </m:r>
                      <m:d>
                        <m:dPr>
                          <m:begChr m:val="{"/>
                          <m:endChr m:val=""/>
                          <m:ctrlPr>
                            <a:rPr lang="ko-KR" altLang="ko-KR" sz="14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ko-KR" altLang="ko-KR" sz="14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d>
                                <m:dPr>
                                  <m:ctrlPr>
                                    <a:rPr lang="ko-KR" altLang="ko-KR" sz="14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14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  <a:cs typeface="Times New Roman" panose="02020603050405020304" pitchFamily="18" charset="0"/>
                                    </a:rPr>
                                    <m:t>𝑘</m:t>
                                  </m:r>
                                  <m:sSub>
                                    <m:sSubPr>
                                      <m:ctrlPr>
                                        <a:rPr lang="ko-KR" altLang="ko-KR" sz="1400" i="1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400" i="1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𝑙</m:t>
                                      </m:r>
                                    </m:e>
                                    <m:sub>
                                      <m:r>
                                        <a:rPr lang="en-US" altLang="ko-KR" sz="1400" i="1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  <m:r>
                                    <a:rPr lang="en-US" altLang="ko-KR" sz="14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lang="en-US" altLang="ko-KR" sz="14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𝑘𝑥</m:t>
                                  </m:r>
                                  <m:r>
                                    <a:rPr lang="en-US" altLang="ko-KR" sz="14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lang="en-US" altLang="ko-KR" sz="14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𝑘</m:t>
                                  </m:r>
                                  <m:sSub>
                                    <m:sSubPr>
                                      <m:ctrlPr>
                                        <a:rPr lang="ko-KR" altLang="ko-KR" sz="1400" i="1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400" i="1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altLang="ko-KR" sz="1400" i="1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, </m:t>
                              </m:r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≥0</m:t>
                              </m:r>
                            </m:e>
                            <m:e>
                              <m:d>
                                <m:dPr>
                                  <m:ctrlPr>
                                    <a:rPr lang="ko-KR" altLang="ko-KR" sz="14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14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𝑘</m:t>
                                  </m:r>
                                  <m:sSub>
                                    <m:sSubPr>
                                      <m:ctrlPr>
                                        <a:rPr lang="ko-KR" altLang="ko-KR" sz="1400" i="1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400" i="1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altLang="ko-KR" sz="1400" i="1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  <m:r>
                                    <a:rPr lang="en-US" altLang="ko-KR" sz="14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lang="en-US" altLang="ko-KR" sz="14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𝑘𝑥</m:t>
                                  </m:r>
                                  <m:r>
                                    <a:rPr lang="en-US" altLang="ko-KR" sz="14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lang="en-US" altLang="ko-KR" sz="14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  <a:cs typeface="Times New Roman" panose="02020603050405020304" pitchFamily="18" charset="0"/>
                                    </a:rPr>
                                    <m:t>𝑘</m:t>
                                  </m:r>
                                  <m:sSub>
                                    <m:sSubPr>
                                      <m:ctrlPr>
                                        <a:rPr lang="ko-KR" altLang="ko-KR" sz="1400" i="1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400" i="1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𝑙</m:t>
                                      </m:r>
                                    </m:e>
                                    <m:sub>
                                      <m:r>
                                        <a:rPr lang="en-US" altLang="ko-KR" sz="1400" i="1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, </m:t>
                              </m:r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&lt;0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ko-KR" sz="1400" dirty="0">
                  <a:solidFill>
                    <a:schemeClr val="tx1"/>
                  </a:solidFill>
                  <a:effectLst/>
                  <a:latin typeface="Palatino Linotype" panose="0204050205050503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D82A603-3B51-B9A2-A8AF-76B1899536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6801" y="5283096"/>
                <a:ext cx="3084653" cy="572914"/>
              </a:xfrm>
              <a:prstGeom prst="rect">
                <a:avLst/>
              </a:prstGeom>
              <a:blipFill>
                <a:blip r:embed="rId11"/>
                <a:stretch>
                  <a:fillRect l="-2767" t="-179787" b="-26489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118105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/>
              <a:t>10/24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29689" y="392194"/>
            <a:ext cx="40446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2500" dirty="0">
                <a:solidFill>
                  <a:schemeClr val="bg1"/>
                </a:solidFill>
                <a:latin typeface="+mj-ea"/>
                <a:ea typeface="+mj-ea"/>
              </a:rPr>
              <a:t>Ⅱ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511739" y="910393"/>
            <a:ext cx="8928847" cy="5800848"/>
            <a:chOff x="1166944" y="1603079"/>
            <a:chExt cx="7593878" cy="4559182"/>
          </a:xfrm>
        </p:grpSpPr>
        <p:sp>
          <p:nvSpPr>
            <p:cNvPr id="7" name="모서리가 둥근 직사각형 6"/>
            <p:cNvSpPr/>
            <p:nvPr/>
          </p:nvSpPr>
          <p:spPr>
            <a:xfrm>
              <a:off x="1166944" y="1603079"/>
              <a:ext cx="7593877" cy="563818"/>
            </a:xfrm>
            <a:prstGeom prst="roundRect">
              <a:avLst>
                <a:gd name="adj" fmla="val 34577"/>
              </a:avLst>
            </a:prstGeom>
            <a:solidFill>
              <a:srgbClr val="E0DACE"/>
            </a:solidFill>
            <a:ln w="1651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모서리가 둥근 직사각형 8"/>
            <p:cNvSpPr/>
            <p:nvPr/>
          </p:nvSpPr>
          <p:spPr>
            <a:xfrm>
              <a:off x="1166945" y="1616306"/>
              <a:ext cx="7593877" cy="4545955"/>
            </a:xfrm>
            <a:prstGeom prst="roundRect">
              <a:avLst>
                <a:gd name="adj" fmla="val 4486"/>
              </a:avLst>
            </a:prstGeom>
            <a:noFill/>
            <a:ln w="16510">
              <a:solidFill>
                <a:srgbClr val="C7BC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5" name="TextBox 154">
            <a:extLst>
              <a:ext uri="{FF2B5EF4-FFF2-40B4-BE49-F238E27FC236}">
                <a16:creationId xmlns:a16="http://schemas.microsoft.com/office/drawing/2014/main" id="{C04C2F4E-FD38-4E65-5338-551700C534B9}"/>
              </a:ext>
            </a:extLst>
          </p:cNvPr>
          <p:cNvSpPr txBox="1"/>
          <p:nvPr/>
        </p:nvSpPr>
        <p:spPr>
          <a:xfrm>
            <a:off x="920996" y="1141114"/>
            <a:ext cx="3740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ko-KR" altLang="en-US" b="1" err="1">
                <a:solidFill>
                  <a:schemeClr val="tx1">
                    <a:lumMod val="65000"/>
                    <a:lumOff val="35000"/>
                  </a:schemeClr>
                </a:solidFill>
                <a:ea typeface="+mj-ea"/>
              </a:rPr>
              <a:t>삼각퍼지숫자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ea typeface="+mj-ea"/>
              </a:rPr>
              <a:t> 연산자 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ea typeface="+mj-ea"/>
              </a:rPr>
              <a:t>– Yoon(2013)</a:t>
            </a:r>
            <a:r>
              <a:rPr kumimoji="0"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ea typeface="+mj-ea"/>
              </a:rPr>
              <a:t> </a:t>
            </a:r>
            <a:endParaRPr kumimoji="0" lang="en-US" altLang="ko-KR" b="1" dirty="0">
              <a:solidFill>
                <a:schemeClr val="tx1">
                  <a:lumMod val="65000"/>
                  <a:lumOff val="35000"/>
                </a:schemeClr>
              </a:solidFill>
              <a:ea typeface="+mj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2AC726F-92B2-228A-FA8E-3EB00D4AE211}"/>
              </a:ext>
            </a:extLst>
          </p:cNvPr>
          <p:cNvSpPr txBox="1"/>
          <p:nvPr/>
        </p:nvSpPr>
        <p:spPr>
          <a:xfrm>
            <a:off x="5201870" y="2574020"/>
            <a:ext cx="401354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+mn-ea"/>
              </a:rPr>
              <a:t>퍼지모형에 이용되는 </a:t>
            </a:r>
            <a:r>
              <a:rPr lang="ko-KR" altLang="en-US" sz="1400" dirty="0" err="1">
                <a:latin typeface="+mn-ea"/>
              </a:rPr>
              <a:t>삼각퍼지수</a:t>
            </a:r>
            <a:r>
              <a:rPr lang="ko-KR" altLang="en-US" sz="1400" dirty="0">
                <a:latin typeface="+mn-ea"/>
              </a:rPr>
              <a:t> 연산자</a:t>
            </a:r>
            <a:endParaRPr lang="en-US" altLang="ko-KR" sz="1400" dirty="0">
              <a:latin typeface="+mn-ea"/>
            </a:endParaRPr>
          </a:p>
          <a:p>
            <a:endParaRPr lang="en-US" altLang="ko-KR" sz="1400" i="1" dirty="0">
              <a:latin typeface="Cambria Math" panose="02040503050406030204" pitchFamily="18" charset="0"/>
            </a:endParaRPr>
          </a:p>
          <a:p>
            <a:endParaRPr lang="en-US" altLang="ko-KR" sz="14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/>
              <a:t>(1) : </a:t>
            </a:r>
            <a:r>
              <a:rPr lang="ko-KR" altLang="en-US" sz="1400" dirty="0"/>
              <a:t>같은 위치에 원소들을 곱한 뒤 합</a:t>
            </a:r>
            <a:endParaRPr lang="en-US" altLang="ko-KR" sz="1400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/>
              <a:t>(2): </a:t>
            </a:r>
            <a:r>
              <a:rPr lang="ko-KR" altLang="en-US" sz="1400" dirty="0"/>
              <a:t>같은 위치에 원소들을 곱</a:t>
            </a:r>
            <a:endParaRPr lang="en-US" altLang="ko-KR" sz="1400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/>
              <a:t>(3) : </a:t>
            </a:r>
            <a:r>
              <a:rPr lang="ko-KR" altLang="en-US" sz="1400" dirty="0"/>
              <a:t>원소들을 곱하지만</a:t>
            </a:r>
            <a:r>
              <a:rPr lang="en-US" altLang="ko-KR" sz="1400" dirty="0"/>
              <a:t>, 2</a:t>
            </a:r>
            <a:r>
              <a:rPr lang="ko-KR" altLang="en-US" sz="1400" dirty="0"/>
              <a:t>개의</a:t>
            </a:r>
            <a:r>
              <a:rPr lang="en-US" altLang="ko-KR" sz="1400" dirty="0"/>
              <a:t> </a:t>
            </a:r>
            <a:r>
              <a:rPr lang="ko-KR" altLang="en-US" sz="1400" dirty="0"/>
              <a:t>퍼지숫자 곱 중</a:t>
            </a:r>
            <a:endParaRPr lang="en-US" altLang="ko-KR" sz="1400" dirty="0"/>
          </a:p>
          <a:p>
            <a:r>
              <a:rPr lang="en-US" altLang="ko-KR" sz="1400" dirty="0"/>
              <a:t>                </a:t>
            </a:r>
            <a:r>
              <a:rPr lang="ko-KR" altLang="en-US" sz="1400" dirty="0"/>
              <a:t>왼쪽에는 최소를</a:t>
            </a:r>
            <a:r>
              <a:rPr lang="en-US" altLang="ko-KR" sz="1400" dirty="0"/>
              <a:t> </a:t>
            </a:r>
            <a:r>
              <a:rPr lang="ko-KR" altLang="en-US" sz="1400" dirty="0"/>
              <a:t>오른쪽에는 최대</a:t>
            </a:r>
            <a:endParaRPr lang="en-US" altLang="ko-KR" sz="1400" dirty="0"/>
          </a:p>
          <a:p>
            <a:r>
              <a:rPr lang="en-US" altLang="ko-KR" sz="1400" dirty="0"/>
              <a:t>   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CFDEEA0-2FBD-6380-9C94-F61C126638F8}"/>
              </a:ext>
            </a:extLst>
          </p:cNvPr>
          <p:cNvSpPr txBox="1"/>
          <p:nvPr/>
        </p:nvSpPr>
        <p:spPr>
          <a:xfrm>
            <a:off x="1230502" y="440621"/>
            <a:ext cx="314755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ko-KR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Preliminaries</a:t>
            </a:r>
            <a:endParaRPr kumimoji="0" lang="en-US" altLang="ko-KR" sz="1500" b="1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65346804-E08B-ECEA-37F2-56B4F68FA1AC}"/>
              </a:ext>
            </a:extLst>
          </p:cNvPr>
          <p:cNvGrpSpPr/>
          <p:nvPr/>
        </p:nvGrpSpPr>
        <p:grpSpPr>
          <a:xfrm>
            <a:off x="465414" y="2165242"/>
            <a:ext cx="5061666" cy="3307977"/>
            <a:chOff x="550240" y="2034988"/>
            <a:chExt cx="5277874" cy="2811049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12E8AAD8-53BF-E674-BFEE-64DA481A3A52}"/>
                </a:ext>
              </a:extLst>
            </p:cNvPr>
            <p:cNvGrpSpPr/>
            <p:nvPr/>
          </p:nvGrpSpPr>
          <p:grpSpPr>
            <a:xfrm>
              <a:off x="850032" y="2034988"/>
              <a:ext cx="4528792" cy="2811049"/>
              <a:chOff x="5118848" y="2157564"/>
              <a:chExt cx="3940216" cy="2079771"/>
            </a:xfrm>
          </p:grpSpPr>
          <p:sp>
            <p:nvSpPr>
              <p:cNvPr id="16" name="대각선 방향의 모서리가 둥근 사각형 21">
                <a:extLst>
                  <a:ext uri="{FF2B5EF4-FFF2-40B4-BE49-F238E27FC236}">
                    <a16:creationId xmlns:a16="http://schemas.microsoft.com/office/drawing/2014/main" id="{E44A8D8B-F3BB-4945-677C-A54E53F1C19F}"/>
                  </a:ext>
                </a:extLst>
              </p:cNvPr>
              <p:cNvSpPr/>
              <p:nvPr/>
            </p:nvSpPr>
            <p:spPr>
              <a:xfrm>
                <a:off x="5118848" y="2157564"/>
                <a:ext cx="3940216" cy="2079771"/>
              </a:xfrm>
              <a:prstGeom prst="round2DiagRect">
                <a:avLst>
                  <a:gd name="adj1" fmla="val 9761"/>
                  <a:gd name="adj2" fmla="val 0"/>
                </a:avLst>
              </a:prstGeom>
              <a:solidFill>
                <a:schemeClr val="bg1"/>
              </a:solidFill>
              <a:ln w="12700">
                <a:solidFill>
                  <a:srgbClr val="51626F"/>
                </a:solidFill>
              </a:ln>
              <a:effectLst>
                <a:outerShdw blurRad="50800" dist="101600" dir="2700000" algn="tl" rotWithShape="0">
                  <a:srgbClr val="DDD7CA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7" name="직각 삼각형 16">
                <a:extLst>
                  <a:ext uri="{FF2B5EF4-FFF2-40B4-BE49-F238E27FC236}">
                    <a16:creationId xmlns:a16="http://schemas.microsoft.com/office/drawing/2014/main" id="{EB9CD8F7-D2FA-A12E-35AB-B1D855033EAC}"/>
                  </a:ext>
                </a:extLst>
              </p:cNvPr>
              <p:cNvSpPr/>
              <p:nvPr/>
            </p:nvSpPr>
            <p:spPr>
              <a:xfrm rot="10800000">
                <a:off x="8909355" y="2157564"/>
                <a:ext cx="147348" cy="179956"/>
              </a:xfrm>
              <a:prstGeom prst="rtTriangle">
                <a:avLst/>
              </a:prstGeom>
              <a:solidFill>
                <a:srgbClr val="51626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직각 삼각형 17">
                <a:extLst>
                  <a:ext uri="{FF2B5EF4-FFF2-40B4-BE49-F238E27FC236}">
                    <a16:creationId xmlns:a16="http://schemas.microsoft.com/office/drawing/2014/main" id="{2094C09F-DC50-AFEA-A237-A3AD75C8CB1F}"/>
                  </a:ext>
                </a:extLst>
              </p:cNvPr>
              <p:cNvSpPr/>
              <p:nvPr/>
            </p:nvSpPr>
            <p:spPr>
              <a:xfrm>
                <a:off x="5118848" y="4057379"/>
                <a:ext cx="147348" cy="179956"/>
              </a:xfrm>
              <a:prstGeom prst="rtTriangle">
                <a:avLst/>
              </a:prstGeom>
              <a:solidFill>
                <a:srgbClr val="51626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E1177FB7-B929-9C4C-34F2-6D3D8C1AA6D3}"/>
                    </a:ext>
                  </a:extLst>
                </p:cNvPr>
                <p:cNvSpPr txBox="1"/>
                <p:nvPr/>
              </p:nvSpPr>
              <p:spPr>
                <a:xfrm>
                  <a:off x="550240" y="2554886"/>
                  <a:ext cx="5277874" cy="4490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26670" marR="26670" indent="889000">
                    <a:lnSpc>
                      <a:spcPct val="115000"/>
                    </a:lnSpc>
                  </a:pPr>
                  <a:r>
                    <a:rPr lang="en-US" altLang="ko-KR" sz="1800" dirty="0">
                      <a:effectLst/>
                      <a:ea typeface="Cambria Math" panose="02040503050406030204" pitchFamily="18" charset="0"/>
                    </a:rPr>
                    <a:t>(1) </a:t>
                  </a:r>
                  <a14:m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ko-KR" altLang="ko-KR" sz="1800" i="1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x-none" altLang="ko-KR" sz="1800" i="1"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𝑋</m:t>
                          </m:r>
                        </m:e>
                      </m:acc>
                      <m:r>
                        <a:rPr lang="x-none" altLang="ko-KR" sz="1800" i="1"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⋄</m:t>
                      </m:r>
                      <m:acc>
                        <m:accPr>
                          <m:chr m:val="̃"/>
                          <m:ctrlPr>
                            <a:rPr lang="ko-KR" altLang="ko-KR" sz="18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1800" i="1">
                              <a:effectLst/>
                              <a:latin typeface="Cambria Math" panose="02040503050406030204" pitchFamily="18" charset="0"/>
                              <a:ea typeface="굴림" panose="020B0600000101010101" pitchFamily="50" charset="-127"/>
                            </a:rPr>
                            <m:t>𝑌</m:t>
                          </m:r>
                        </m:e>
                      </m:acc>
                      <m:r>
                        <a:rPr lang="x-none" altLang="ko-KR" sz="1800" i="1"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 = </m:t>
                      </m:r>
                      <m:sSub>
                        <m:sSubPr>
                          <m:ctrlPr>
                            <a:rPr lang="ko-KR" altLang="ko-KR" sz="18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x-none" altLang="ko-KR" sz="1800" i="1"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𝑙</m:t>
                          </m:r>
                        </m:e>
                        <m:sub>
                          <m:r>
                            <a:rPr lang="x-none" altLang="ko-KR" sz="1800" i="1"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ko-KR" altLang="ko-KR" sz="18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x-none" altLang="ko-KR" sz="1800" i="1"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𝑙</m:t>
                          </m:r>
                        </m:e>
                        <m:sub>
                          <m:r>
                            <a:rPr lang="x-none" altLang="ko-KR" sz="1800" i="1"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𝑦</m:t>
                          </m:r>
                        </m:sub>
                      </m:sSub>
                      <m:r>
                        <a:rPr lang="x-none" altLang="ko-KR" sz="1800" i="1"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+ </m:t>
                      </m:r>
                      <m:r>
                        <a:rPr lang="x-none" altLang="ko-KR" sz="1800" i="1"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𝑥𝑦</m:t>
                      </m:r>
                      <m:r>
                        <a:rPr lang="x-none" altLang="ko-KR" sz="1800" i="1"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+ </m:t>
                      </m:r>
                      <m:sSub>
                        <m:sSubPr>
                          <m:ctrlPr>
                            <a:rPr lang="ko-KR" altLang="ko-KR" sz="18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x-none" altLang="ko-KR" sz="1800" i="1"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𝑟</m:t>
                          </m:r>
                        </m:e>
                        <m:sub>
                          <m:r>
                            <a:rPr lang="x-none" altLang="ko-KR" sz="1800" i="1"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ko-KR" altLang="ko-KR" sz="18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x-none" altLang="ko-KR" sz="1800" i="1"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𝑟</m:t>
                          </m:r>
                        </m:e>
                        <m:sub>
                          <m:r>
                            <a:rPr lang="x-none" altLang="ko-KR" sz="1800" i="1"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𝑦</m:t>
                          </m:r>
                        </m:sub>
                      </m:sSub>
                    </m:oMath>
                  </a14:m>
                  <a:r>
                    <a:rPr lang="en-US" altLang="ko-KR" sz="1800" dirty="0">
                      <a:effectLst/>
                      <a:latin typeface="Times New Roman" panose="02020603050405020304" pitchFamily="18" charset="0"/>
                      <a:ea typeface="SimSun" panose="02010600030101010101" pitchFamily="2" charset="-122"/>
                    </a:rPr>
                    <a:t>        </a:t>
                  </a:r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E1177FB7-B929-9C4C-34F2-6D3D8C1AA6D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0240" y="2554886"/>
                  <a:ext cx="5277874" cy="449097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CF635B17-C266-6268-D027-8127A9528C9C}"/>
                    </a:ext>
                  </a:extLst>
                </p:cNvPr>
                <p:cNvSpPr txBox="1"/>
                <p:nvPr/>
              </p:nvSpPr>
              <p:spPr>
                <a:xfrm>
                  <a:off x="550240" y="2953890"/>
                  <a:ext cx="5277874" cy="45307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26670" marR="26670" indent="889000">
                    <a:lnSpc>
                      <a:spcPct val="115000"/>
                    </a:lnSpc>
                  </a:pPr>
                  <a:r>
                    <a:rPr lang="en-US" altLang="ko-KR" dirty="0"/>
                    <a:t>(2) </a:t>
                  </a:r>
                  <a14:m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ko-KR" altLang="ko-KR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x-none" altLang="ko-KR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  <m:r>
                        <a:rPr lang="x-none" altLang="ko-KR" i="1">
                          <a:latin typeface="Cambria Math" panose="02040503050406030204" pitchFamily="18" charset="0"/>
                        </a:rPr>
                        <m:t>⊗</m:t>
                      </m:r>
                      <m:acc>
                        <m:accPr>
                          <m:chr m:val="̃"/>
                          <m:ctrlPr>
                            <a:rPr lang="ko-KR" altLang="ko-KR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acc>
                      <m:r>
                        <a:rPr lang="x-none" altLang="ko-KR" i="1">
                          <a:latin typeface="Cambria Math" panose="02040503050406030204" pitchFamily="18" charset="0"/>
                        </a:rPr>
                        <m:t> = (</m:t>
                      </m:r>
                      <m:sSub>
                        <m:sSubPr>
                          <m:ctrlPr>
                            <a:rPr lang="ko-KR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x-none" altLang="ko-KR" i="1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x-none" altLang="ko-KR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ko-KR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x-none" altLang="ko-KR" i="1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x-none" altLang="ko-KR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x-none" altLang="ko-KR" i="1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x-none" altLang="ko-KR" i="1">
                          <a:latin typeface="Cambria Math" panose="02040503050406030204" pitchFamily="18" charset="0"/>
                        </a:rPr>
                        <m:t>𝑥𝑦</m:t>
                      </m:r>
                      <m:r>
                        <a:rPr lang="x-none" altLang="ko-KR" i="1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ko-KR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x-none" altLang="ko-KR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x-none" altLang="ko-KR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ko-KR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x-none" altLang="ko-KR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x-none" altLang="ko-KR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x-none" altLang="ko-KR" i="1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en-US" altLang="ko-KR" sz="1800" dirty="0">
                      <a:effectLst/>
                      <a:latin typeface="Times New Roman" panose="02020603050405020304" pitchFamily="18" charset="0"/>
                      <a:ea typeface="SimSun" panose="02010600030101010101" pitchFamily="2" charset="-122"/>
                    </a:rPr>
                    <a:t>            </a:t>
                  </a: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CF635B17-C266-6268-D027-8127A9528C9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0240" y="2953890"/>
                  <a:ext cx="5277874" cy="453073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B66E50DD-09C5-7B2D-2131-A24EB6E34B66}"/>
                    </a:ext>
                  </a:extLst>
                </p:cNvPr>
                <p:cNvSpPr txBox="1"/>
                <p:nvPr/>
              </p:nvSpPr>
              <p:spPr>
                <a:xfrm>
                  <a:off x="550240" y="3352982"/>
                  <a:ext cx="5277874" cy="46281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26670" marR="26670" indent="889000">
                    <a:lnSpc>
                      <a:spcPct val="115000"/>
                    </a:lnSpc>
                  </a:pPr>
                  <a:r>
                    <a:rPr lang="en-US" altLang="ko-KR" dirty="0"/>
                    <a:t>(3) </a:t>
                  </a:r>
                  <a14:m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ko-KR" altLang="ko-KR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x-none" altLang="ko-KR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  <m:r>
                        <a:rPr lang="x-none" altLang="ko-KR" i="1">
                          <a:latin typeface="Cambria Math" panose="02040503050406030204" pitchFamily="18" charset="0"/>
                        </a:rPr>
                        <m:t>⊛</m:t>
                      </m:r>
                      <m:acc>
                        <m:accPr>
                          <m:chr m:val="̃"/>
                          <m:ctrlPr>
                            <a:rPr lang="ko-KR" altLang="ko-KR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acc>
                      <m:r>
                        <a:rPr lang="x-none" altLang="ko-KR" i="1">
                          <a:latin typeface="Cambria Math" panose="02040503050406030204" pitchFamily="18" charset="0"/>
                        </a:rPr>
                        <m:t> = </m:t>
                      </m:r>
                      <m:d>
                        <m:dPr>
                          <m:ctrlPr>
                            <a:rPr lang="ko-KR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ko-KR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x-none" altLang="ko-KR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x-none" altLang="ko-KR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x-none" altLang="ko-KR" i="1">
                                  <a:latin typeface="Cambria Math" panose="02040503050406030204" pitchFamily="18" charset="0"/>
                                </a:rPr>
                                <m:t>⊛</m:t>
                              </m:r>
                              <m:r>
                                <a:rPr lang="x-none" altLang="ko-KR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x-none" altLang="ko-KR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x-none" altLang="ko-KR" i="1">
                              <a:latin typeface="Cambria Math" panose="02040503050406030204" pitchFamily="18" charset="0"/>
                            </a:rPr>
                            <m:t>𝑥𝑦</m:t>
                          </m:r>
                          <m:r>
                            <a:rPr lang="x-none" altLang="ko-KR" i="1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ko-KR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x-none" altLang="ko-KR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x-none" altLang="ko-KR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x-none" altLang="ko-KR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x-none" altLang="ko-KR" i="1">
                                  <a:latin typeface="Cambria Math" panose="02040503050406030204" pitchFamily="18" charset="0"/>
                                </a:rPr>
                                <m:t>⊛</m:t>
                              </m:r>
                              <m:r>
                                <a:rPr lang="x-none" altLang="ko-KR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e>
                      </m:d>
                    </m:oMath>
                  </a14:m>
                  <a:r>
                    <a:rPr lang="en-US" altLang="ko-KR" sz="1800" dirty="0">
                      <a:effectLst/>
                      <a:latin typeface="Times New Roman" panose="02020603050405020304" pitchFamily="18" charset="0"/>
                      <a:ea typeface="SimSun" panose="02010600030101010101" pitchFamily="2" charset="-122"/>
                    </a:rPr>
                    <a:t>         </a:t>
                  </a:r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B66E50DD-09C5-7B2D-2131-A24EB6E34B6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0240" y="3352982"/>
                  <a:ext cx="5277874" cy="462819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FD38C401-E11B-4FFD-480D-862376F0EF28}"/>
                    </a:ext>
                  </a:extLst>
                </p:cNvPr>
                <p:cNvSpPr txBox="1"/>
                <p:nvPr/>
              </p:nvSpPr>
              <p:spPr>
                <a:xfrm>
                  <a:off x="550240" y="3751986"/>
                  <a:ext cx="5277874" cy="44005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26670" marR="26670" indent="889000">
                    <a:lnSpc>
                      <a:spcPct val="115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ko-KR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x-none" altLang="ko-KR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x-none" altLang="ko-K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x-none" altLang="ko-KR" i="1">
                                <a:latin typeface="Cambria Math" panose="02040503050406030204" pitchFamily="18" charset="0"/>
                              </a:rPr>
                              <m:t>⊛</m:t>
                            </m:r>
                            <m:r>
                              <a:rPr lang="x-none" altLang="ko-KR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r>
                          <a:rPr lang="x-none" altLang="ko-KR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x-none" altLang="ko-KR" i="1">
                            <a:latin typeface="Cambria Math" panose="02040503050406030204" pitchFamily="18" charset="0"/>
                          </a:rPr>
                          <m:t>𝐼𝑛𝑓</m:t>
                        </m:r>
                        <m:r>
                          <a:rPr lang="x-none" altLang="ko-KR" i="1">
                            <a:latin typeface="Cambria Math" panose="02040503050406030204" pitchFamily="18" charset="0"/>
                          </a:rPr>
                          <m:t> {</m:t>
                        </m:r>
                        <m:sSub>
                          <m:sSubPr>
                            <m:ctrlPr>
                              <a:rPr lang="ko-KR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x-none" altLang="ko-KR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x-none" altLang="ko-K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sSub>
                          <m:sSubPr>
                            <m:ctrlPr>
                              <a:rPr lang="ko-KR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x-none" altLang="ko-KR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x-none" altLang="ko-KR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r>
                          <a:rPr lang="x-none" altLang="ko-KR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ko-KR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x-none" altLang="ko-KR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x-none" altLang="ko-K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sSub>
                          <m:sSubPr>
                            <m:ctrlPr>
                              <a:rPr lang="ko-KR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x-none" altLang="ko-KR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x-none" altLang="ko-KR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r>
                          <a:rPr lang="x-none" altLang="ko-KR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ko-KR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x-none" altLang="ko-KR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x-none" altLang="ko-K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sSub>
                          <m:sSubPr>
                            <m:ctrlPr>
                              <a:rPr lang="ko-KR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x-none" altLang="ko-KR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x-none" altLang="ko-KR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r>
                          <a:rPr lang="x-none" altLang="ko-KR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ko-KR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x-none" altLang="ko-KR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x-none" altLang="ko-K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sSub>
                          <m:sSubPr>
                            <m:ctrlPr>
                              <a:rPr lang="ko-KR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x-none" altLang="ko-KR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x-none" altLang="ko-KR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r>
                          <a:rPr lang="x-none" altLang="ko-KR" i="1">
                            <a:latin typeface="Cambria Math" panose="02040503050406030204" pitchFamily="18" charset="0"/>
                          </a:rPr>
                          <m:t>}</m:t>
                        </m:r>
                      </m:oMath>
                    </m:oMathPara>
                  </a14:m>
                  <a:endParaRPr lang="en-US" altLang="ko-KR" sz="180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</a:endParaRPr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FD38C401-E11B-4FFD-480D-862376F0EF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0240" y="3751986"/>
                  <a:ext cx="5277874" cy="44005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D499BECC-1525-A286-F3CE-4E9C61A785D6}"/>
                    </a:ext>
                  </a:extLst>
                </p:cNvPr>
                <p:cNvSpPr txBox="1"/>
                <p:nvPr/>
              </p:nvSpPr>
              <p:spPr>
                <a:xfrm>
                  <a:off x="550240" y="4195768"/>
                  <a:ext cx="5277874" cy="44005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26670" marR="26670" indent="889000">
                    <a:lnSpc>
                      <a:spcPct val="115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ko-KR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x-none" altLang="ko-KR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x-none" altLang="ko-KR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x-none" altLang="ko-K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x-none" altLang="ko-KR" i="1">
                                <a:latin typeface="Cambria Math" panose="02040503050406030204" pitchFamily="18" charset="0"/>
                              </a:rPr>
                              <m:t>⊛</m:t>
                            </m:r>
                            <m:r>
                              <a:rPr lang="x-none" altLang="ko-KR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r>
                          <a:rPr lang="x-none" altLang="ko-KR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x-none" altLang="ko-KR" i="1">
                            <a:latin typeface="Cambria Math" panose="02040503050406030204" pitchFamily="18" charset="0"/>
                          </a:rPr>
                          <m:t>𝑆𝑢𝑝</m:t>
                        </m:r>
                        <m:r>
                          <a:rPr lang="x-none" altLang="ko-KR" i="1">
                            <a:latin typeface="Cambria Math" panose="02040503050406030204" pitchFamily="18" charset="0"/>
                          </a:rPr>
                          <m:t> {</m:t>
                        </m:r>
                        <m:sSub>
                          <m:sSubPr>
                            <m:ctrlPr>
                              <a:rPr lang="ko-KR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x-none" altLang="ko-KR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x-none" altLang="ko-K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sSub>
                          <m:sSubPr>
                            <m:ctrlPr>
                              <a:rPr lang="ko-KR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x-none" altLang="ko-KR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x-none" altLang="ko-KR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r>
                          <a:rPr lang="x-none" altLang="ko-KR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ko-KR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ko-KR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x-none" altLang="ko-KR" i="1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  <m:sub>
                                <m:r>
                                  <a:rPr lang="x-none" altLang="ko-KR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ko-KR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x-none" altLang="ko-KR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x-none" altLang="ko-KR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x-none" altLang="ko-KR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x-none" altLang="ko-KR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x-none" altLang="ko-K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sSub>
                          <m:sSubPr>
                            <m:ctrlPr>
                              <a:rPr lang="ko-KR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x-none" altLang="ko-KR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x-none" altLang="ko-KR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r>
                          <a:rPr lang="x-none" altLang="ko-KR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ko-KR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x-none" altLang="ko-KR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x-none" altLang="ko-K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sSub>
                          <m:sSubPr>
                            <m:ctrlPr>
                              <a:rPr lang="ko-KR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x-none" altLang="ko-KR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x-none" altLang="ko-KR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r>
                          <a:rPr lang="x-none" altLang="ko-KR" i="1">
                            <a:latin typeface="Cambria Math" panose="02040503050406030204" pitchFamily="18" charset="0"/>
                          </a:rPr>
                          <m:t>}</m:t>
                        </m:r>
                      </m:oMath>
                    </m:oMathPara>
                  </a14:m>
                  <a:endParaRPr lang="en-US" altLang="ko-KR" sz="180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</a:endParaRPr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D499BECC-1525-A286-F3CE-4E9C61A785D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0240" y="4195768"/>
                  <a:ext cx="5277874" cy="440057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CB9A1CCB-CF22-8573-39A8-406B38AF69F1}"/>
                    </a:ext>
                  </a:extLst>
                </p:cNvPr>
                <p:cNvSpPr txBox="1"/>
                <p:nvPr/>
              </p:nvSpPr>
              <p:spPr>
                <a:xfrm>
                  <a:off x="550240" y="2221390"/>
                  <a:ext cx="5277874" cy="43749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26670" marR="26670" indent="889000">
                    <a:lnSpc>
                      <a:spcPct val="115000"/>
                    </a:lnSpc>
                  </a:pPr>
                  <a14:m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ko-KR" altLang="ko-KR" sz="1800" i="1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x-none" altLang="ko-KR" sz="1800" i="1"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𝑋</m:t>
                          </m:r>
                        </m:e>
                      </m:acc>
                      <m:r>
                        <a:rPr lang="en-US" altLang="ko-KR" sz="1800" b="0" i="1" smtClean="0"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=</m:t>
                      </m:r>
                      <m:d>
                        <m:dPr>
                          <m:ctrlPr>
                            <a:rPr lang="en-US" altLang="ko-KR" sz="1800" b="0" i="1" smtClean="0"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ko-KR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x-none" altLang="ko-KR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x-none" altLang="ko-KR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x-none" altLang="ko-KR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x-none" altLang="ko-KR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x-none" altLang="ko-KR" i="1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ko-KR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x-none" altLang="ko-KR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x-none" altLang="ko-KR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̃"/>
                          <m:ctrlPr>
                            <a:rPr lang="ko-KR" altLang="ko-KR" sz="18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1800" i="1">
                              <a:effectLst/>
                              <a:latin typeface="Cambria Math" panose="02040503050406030204" pitchFamily="18" charset="0"/>
                              <a:ea typeface="굴림" panose="020B0600000101010101" pitchFamily="50" charset="-127"/>
                            </a:rPr>
                            <m:t>𝑌</m:t>
                          </m:r>
                        </m:e>
                      </m:acc>
                      <m:r>
                        <a:rPr lang="x-none" altLang="ko-KR" sz="1800" i="1"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 =</m:t>
                      </m:r>
                      <m:r>
                        <a:rPr lang="en-US" altLang="ko-KR" sz="1800" b="0" i="1" smtClean="0"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(</m:t>
                      </m:r>
                      <m:sSub>
                        <m:sSubPr>
                          <m:ctrlPr>
                            <a:rPr lang="ko-KR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x-none" altLang="ko-KR" i="1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x-none" altLang="ko-KR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x-none" altLang="ko-KR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x-none" altLang="ko-KR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ko-KR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x-none" altLang="ko-KR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a14:m>
                  <a:r>
                    <a:rPr lang="en-US" altLang="ko-KR" sz="1800" dirty="0">
                      <a:effectLst/>
                      <a:latin typeface="Times New Roman" panose="02020603050405020304" pitchFamily="18" charset="0"/>
                      <a:ea typeface="SimSun" panose="02010600030101010101" pitchFamily="2" charset="-122"/>
                    </a:rPr>
                    <a:t>)</a:t>
                  </a:r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CB9A1CCB-CF22-8573-39A8-406B38AF69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0240" y="2221390"/>
                  <a:ext cx="5277874" cy="43749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1C9148CD-25E6-E5E4-3317-58906D4D4419}"/>
              </a:ext>
            </a:extLst>
          </p:cNvPr>
          <p:cNvSpPr txBox="1"/>
          <p:nvPr/>
        </p:nvSpPr>
        <p:spPr>
          <a:xfrm>
            <a:off x="770800" y="6465020"/>
            <a:ext cx="84180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Yoon, J.H., Choi, S.H.: Fuzzy least squares estimation with new fuzzy operations</a:t>
            </a:r>
            <a:endParaRPr lang="ko-KR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83719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417221" y="3140334"/>
            <a:ext cx="439777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Main Contribution</a:t>
            </a:r>
            <a:endParaRPr lang="ko-KR" altLang="en-US" sz="2500" b="1" spc="-150" dirty="0">
              <a:solidFill>
                <a:schemeClr val="bg1"/>
              </a:solidFill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303347" y="2939367"/>
            <a:ext cx="9511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b="1" dirty="0">
                <a:solidFill>
                  <a:srgbClr val="51626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Ⅲ</a:t>
            </a:r>
            <a:endParaRPr lang="ko-KR" altLang="en-US" sz="7200" b="1" dirty="0">
              <a:solidFill>
                <a:srgbClr val="51626F"/>
              </a:solidFill>
              <a:latin typeface="Bahnschrift SemiBold" panose="020B0502040204020203" pitchFamily="34" charset="0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722358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/>
              <a:t>12/24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29689" y="392194"/>
            <a:ext cx="40446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2500" dirty="0">
                <a:solidFill>
                  <a:schemeClr val="bg1"/>
                </a:solidFill>
                <a:latin typeface="+mj-ea"/>
                <a:ea typeface="+mj-ea"/>
              </a:rPr>
              <a:t>Ⅲ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230502" y="440621"/>
            <a:ext cx="314755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ko-KR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Main Contribution</a:t>
            </a:r>
            <a:endParaRPr kumimoji="0" lang="en-US" altLang="ko-KR" sz="1500" b="1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511739" y="910393"/>
            <a:ext cx="8928847" cy="5800848"/>
            <a:chOff x="1166944" y="1603079"/>
            <a:chExt cx="7593878" cy="4559182"/>
          </a:xfrm>
        </p:grpSpPr>
        <p:sp>
          <p:nvSpPr>
            <p:cNvPr id="7" name="모서리가 둥근 직사각형 6"/>
            <p:cNvSpPr/>
            <p:nvPr/>
          </p:nvSpPr>
          <p:spPr>
            <a:xfrm>
              <a:off x="1166944" y="1603079"/>
              <a:ext cx="7593877" cy="563818"/>
            </a:xfrm>
            <a:prstGeom prst="roundRect">
              <a:avLst>
                <a:gd name="adj" fmla="val 34577"/>
              </a:avLst>
            </a:prstGeom>
            <a:solidFill>
              <a:srgbClr val="E0DACE"/>
            </a:solidFill>
            <a:ln w="1651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모서리가 둥근 직사각형 8"/>
            <p:cNvSpPr/>
            <p:nvPr/>
          </p:nvSpPr>
          <p:spPr>
            <a:xfrm>
              <a:off x="1166945" y="1616306"/>
              <a:ext cx="7593877" cy="4545955"/>
            </a:xfrm>
            <a:prstGeom prst="roundRect">
              <a:avLst>
                <a:gd name="adj" fmla="val 4486"/>
              </a:avLst>
            </a:prstGeom>
            <a:noFill/>
            <a:ln w="16510">
              <a:solidFill>
                <a:srgbClr val="C7BC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AutoShape 3"/>
          <p:cNvSpPr>
            <a:spLocks noChangeAspect="1" noChangeArrowheads="1" noTextEdit="1"/>
          </p:cNvSpPr>
          <p:nvPr/>
        </p:nvSpPr>
        <p:spPr bwMode="auto">
          <a:xfrm>
            <a:off x="1629342" y="2914413"/>
            <a:ext cx="6693642" cy="32237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+mj-ea"/>
              <a:ea typeface="+mj-ea"/>
            </a:endParaRP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C04C2F4E-FD38-4E65-5338-551700C534B9}"/>
              </a:ext>
            </a:extLst>
          </p:cNvPr>
          <p:cNvSpPr txBox="1"/>
          <p:nvPr/>
        </p:nvSpPr>
        <p:spPr>
          <a:xfrm>
            <a:off x="920996" y="1141114"/>
            <a:ext cx="5273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ea typeface="+mj-ea"/>
              </a:rPr>
              <a:t>퍼지 조절된 </a:t>
            </a:r>
            <a:r>
              <a:rPr lang="ko-KR" altLang="en-US" b="1" dirty="0" err="1">
                <a:solidFill>
                  <a:schemeClr val="tx1">
                    <a:lumMod val="65000"/>
                    <a:lumOff val="35000"/>
                  </a:schemeClr>
                </a:solidFill>
                <a:ea typeface="+mj-ea"/>
              </a:rPr>
              <a:t>조절된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ea typeface="+mj-ea"/>
              </a:rPr>
              <a:t> 매개모형 </a:t>
            </a:r>
            <a:endParaRPr kumimoji="0" lang="en-US" altLang="ko-KR" b="1" dirty="0">
              <a:solidFill>
                <a:schemeClr val="tx1">
                  <a:lumMod val="65000"/>
                  <a:lumOff val="35000"/>
                </a:schemeClr>
              </a:solidFill>
              <a:ea typeface="+mj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2AC726F-92B2-228A-FA8E-3EB00D4AE211}"/>
                  </a:ext>
                </a:extLst>
              </p:cNvPr>
              <p:cNvSpPr txBox="1"/>
              <p:nvPr/>
            </p:nvSpPr>
            <p:spPr>
              <a:xfrm>
                <a:off x="4476647" y="2777129"/>
                <a:ext cx="4504429" cy="23271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indent="-17145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ko-KR" altLang="ko-KR" sz="1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x-none" altLang="ko-KR" sz="1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  <m:r>
                      <a:rPr lang="en-US" altLang="ko-KR" sz="1400">
                        <a:latin typeface="Cambria Math" panose="02040503050406030204" pitchFamily="18" charset="0"/>
                      </a:rPr>
                      <m:t>⊕</m:t>
                    </m:r>
                    <m:acc>
                      <m:accPr>
                        <m:chr m:val="̃"/>
                        <m:ctrlPr>
                          <a:rPr lang="ko-KR" altLang="ko-KR" sz="1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acc>
                    <m:r>
                      <a:rPr lang="en-US" altLang="ko-KR" sz="1400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ko-KR" altLang="ko-KR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altLang="ko-KR" sz="140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ko-KR" altLang="ko-KR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altLang="ko-KR" sz="140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sz="14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sz="140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 sz="14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sz="140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ko-KR" altLang="ko-KR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altLang="ko-KR" sz="140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ko-KR" altLang="ko-KR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altLang="ko-KR" sz="140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1400" dirty="0"/>
                  <a:t> </a:t>
                </a:r>
              </a:p>
              <a:p>
                <a:pPr marL="171450" indent="-171450">
                  <a:buFont typeface="Wingdings" panose="05000000000000000000" pitchFamily="2" charset="2"/>
                  <a:buChar char="§"/>
                </a:pPr>
                <a:endParaRPr lang="en-US" altLang="ko-KR" sz="1400" i="1" dirty="0">
                  <a:latin typeface="Cambria Math" panose="02040503050406030204" pitchFamily="18" charset="0"/>
                </a:endParaRPr>
              </a:p>
              <a:p>
                <a:pPr marL="171450" indent="-17145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ko-KR" altLang="ko-KR" sz="14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x-none" altLang="ko-KR" sz="1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  <m:r>
                      <a:rPr lang="x-none" altLang="ko-KR" sz="1400" i="1">
                        <a:latin typeface="Cambria Math" panose="02040503050406030204" pitchFamily="18" charset="0"/>
                      </a:rPr>
                      <m:t>⊛</m:t>
                    </m:r>
                    <m:acc>
                      <m:accPr>
                        <m:chr m:val="̃"/>
                        <m:ctrlPr>
                          <a:rPr lang="ko-KR" altLang="ko-KR" sz="1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acc>
                    <m:r>
                      <a:rPr lang="x-none" altLang="ko-KR" sz="1400" i="1">
                        <a:latin typeface="Cambria Math" panose="02040503050406030204" pitchFamily="18" charset="0"/>
                      </a:rPr>
                      <m:t> = </m:t>
                    </m:r>
                    <m:d>
                      <m:dPr>
                        <m:ctrlPr>
                          <a:rPr lang="ko-KR" altLang="ko-KR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ko-KR" altLang="ko-KR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x-none" altLang="ko-KR" sz="1400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x-none" altLang="ko-KR" sz="1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x-none" altLang="ko-KR" sz="1400" i="1">
                                <a:latin typeface="Cambria Math" panose="02040503050406030204" pitchFamily="18" charset="0"/>
                              </a:rPr>
                              <m:t>⊛</m:t>
                            </m:r>
                            <m:r>
                              <a:rPr lang="x-none" altLang="ko-KR" sz="1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r>
                          <a:rPr lang="x-none" altLang="ko-KR" sz="14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x-none" altLang="ko-KR" sz="1400" i="1">
                            <a:latin typeface="Cambria Math" panose="02040503050406030204" pitchFamily="18" charset="0"/>
                          </a:rPr>
                          <m:t>𝑥𝑦</m:t>
                        </m:r>
                        <m:r>
                          <a:rPr lang="x-none" altLang="ko-KR" sz="1400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ko-KR" altLang="ko-KR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x-none" altLang="ko-KR" sz="14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x-none" altLang="ko-KR" sz="14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x-none" altLang="ko-KR" sz="1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x-none" altLang="ko-KR" sz="1400" i="1">
                                <a:latin typeface="Cambria Math" panose="02040503050406030204" pitchFamily="18" charset="0"/>
                              </a:rPr>
                              <m:t>⊛</m:t>
                            </m:r>
                            <m:r>
                              <a:rPr lang="x-none" altLang="ko-KR" sz="1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ko-KR" sz="140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</a:rPr>
                  <a:t> </a:t>
                </a:r>
                <a:endParaRPr lang="en-US" altLang="ko-KR" sz="1400" i="1" dirty="0">
                  <a:effectLst/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1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171450" indent="-17145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ko-KR" altLang="ko-KR" sz="140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1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𝑀</m:t>
                        </m:r>
                      </m:e>
                    </m:acc>
                    <m:r>
                      <a:rPr lang="en-US" altLang="ko-KR" sz="14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ko-KR" altLang="ko-KR" sz="1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ko-KR" sz="1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0</m:t>
                        </m:r>
                      </m:sub>
                    </m:sSub>
                    <m:r>
                      <a:rPr lang="en-US" altLang="ko-KR" sz="14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⊕</m:t>
                    </m:r>
                    <m:sSub>
                      <m:sSubPr>
                        <m:ctrlPr>
                          <a:rPr lang="ko-KR" altLang="ko-KR" sz="1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ko-KR" sz="1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1</m:t>
                        </m:r>
                      </m:sub>
                    </m:sSub>
                    <m:acc>
                      <m:accPr>
                        <m:chr m:val="̃"/>
                        <m:ctrlPr>
                          <a:rPr lang="ko-KR" altLang="ko-KR" sz="1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1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𝑋</m:t>
                        </m:r>
                      </m:e>
                    </m:acc>
                    <m:r>
                      <a:rPr lang="en-US" altLang="ko-KR" sz="14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⊕</m:t>
                    </m:r>
                    <m:sSub>
                      <m:sSubPr>
                        <m:ctrlPr>
                          <a:rPr lang="ko-KR" altLang="ko-KR" sz="1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ko-KR" sz="1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2</m:t>
                        </m:r>
                      </m:sub>
                    </m:sSub>
                    <m:acc>
                      <m:accPr>
                        <m:chr m:val="̃"/>
                        <m:ctrlPr>
                          <a:rPr lang="ko-KR" altLang="ko-KR" sz="1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1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𝑊</m:t>
                        </m:r>
                      </m:e>
                    </m:acc>
                    <m:r>
                      <a:rPr lang="en-US" altLang="ko-KR" sz="14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⊕</m:t>
                    </m:r>
                    <m:sSub>
                      <m:sSubPr>
                        <m:ctrlPr>
                          <a:rPr lang="ko-KR" altLang="ko-KR" sz="1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ko-KR" sz="1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3</m:t>
                        </m:r>
                      </m:sub>
                    </m:sSub>
                    <m:acc>
                      <m:accPr>
                        <m:chr m:val="̃"/>
                        <m:ctrlPr>
                          <a:rPr lang="ko-KR" altLang="ko-KR" sz="1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1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𝑍</m:t>
                        </m:r>
                      </m:e>
                    </m:acc>
                    <m:r>
                      <a:rPr lang="en-US" altLang="ko-KR" sz="14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⊕</m:t>
                    </m:r>
                    <m:sSub>
                      <m:sSubPr>
                        <m:ctrlPr>
                          <a:rPr lang="ko-KR" altLang="ko-KR" sz="1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ko-KR" sz="1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4</m:t>
                        </m:r>
                      </m:sub>
                    </m:sSub>
                    <m:acc>
                      <m:accPr>
                        <m:chr m:val="̃"/>
                        <m:ctrlPr>
                          <a:rPr lang="ko-KR" altLang="ko-KR" sz="1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1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𝑋</m:t>
                        </m:r>
                      </m:e>
                    </m:acc>
                    <m:r>
                      <a:rPr lang="en-US" altLang="ko-KR" sz="14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⊛</m:t>
                    </m:r>
                    <m:acc>
                      <m:accPr>
                        <m:chr m:val="̃"/>
                        <m:ctrlPr>
                          <a:rPr lang="ko-KR" altLang="ko-KR" sz="1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1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𝑊</m:t>
                        </m:r>
                      </m:e>
                    </m:acc>
                    <m:r>
                      <a:rPr lang="en-US" altLang="ko-KR" sz="1400" i="1">
                        <a:latin typeface="Cambria Math" panose="02040503050406030204" pitchFamily="18" charset="0"/>
                      </a:rPr>
                      <m:t>⊕</m:t>
                    </m:r>
                    <m:sSub>
                      <m:sSubPr>
                        <m:ctrlPr>
                          <a:rPr lang="ko-KR" altLang="ko-KR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acc>
                      <m:accPr>
                        <m:chr m:val="̃"/>
                        <m:ctrlPr>
                          <a:rPr lang="ko-KR" altLang="ko-KR" sz="1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  <m:r>
                      <a:rPr lang="en-US" altLang="ko-KR" sz="1400" i="1">
                        <a:latin typeface="Cambria Math" panose="02040503050406030204" pitchFamily="18" charset="0"/>
                      </a:rPr>
                      <m:t>⊛</m:t>
                    </m:r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          </m:t>
                    </m:r>
                    <m:acc>
                      <m:accPr>
                        <m:chr m:val="̃"/>
                        <m:ctrlPr>
                          <a:rPr lang="ko-KR" altLang="ko-KR" sz="1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</m:acc>
                    <m:r>
                      <a:rPr lang="en-US" altLang="ko-KR" sz="1400" i="1">
                        <a:latin typeface="Cambria Math" panose="02040503050406030204" pitchFamily="18" charset="0"/>
                      </a:rPr>
                      <m:t>⊕</m:t>
                    </m:r>
                    <m:sSub>
                      <m:sSubPr>
                        <m:ctrlPr>
                          <a:rPr lang="ko-KR" altLang="ko-KR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acc>
                      <m:accPr>
                        <m:chr m:val="̃"/>
                        <m:ctrlPr>
                          <a:rPr lang="ko-KR" altLang="ko-KR" sz="1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</m:acc>
                    <m:r>
                      <a:rPr lang="en-US" altLang="ko-KR" sz="1400" i="1">
                        <a:latin typeface="Cambria Math" panose="02040503050406030204" pitchFamily="18" charset="0"/>
                      </a:rPr>
                      <m:t>⊛</m:t>
                    </m:r>
                    <m:acc>
                      <m:accPr>
                        <m:chr m:val="̃"/>
                        <m:ctrlPr>
                          <a:rPr lang="ko-KR" altLang="ko-KR" sz="1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</m:acc>
                    <m:r>
                      <a:rPr lang="en-US" altLang="ko-KR" sz="1400" i="1">
                        <a:latin typeface="Cambria Math" panose="02040503050406030204" pitchFamily="18" charset="0"/>
                      </a:rPr>
                      <m:t>⊕</m:t>
                    </m:r>
                    <m:sSub>
                      <m:sSubPr>
                        <m:ctrlPr>
                          <a:rPr lang="ko-KR" altLang="ko-KR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7</m:t>
                        </m:r>
                      </m:sub>
                    </m:sSub>
                    <m:acc>
                      <m:accPr>
                        <m:chr m:val="̃"/>
                        <m:ctrlPr>
                          <a:rPr lang="ko-KR" altLang="ko-KR" sz="1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  <m:r>
                      <a:rPr lang="en-US" altLang="ko-KR" sz="1400" i="1">
                        <a:latin typeface="Cambria Math" panose="02040503050406030204" pitchFamily="18" charset="0"/>
                      </a:rPr>
                      <m:t>⊛</m:t>
                    </m:r>
                    <m:acc>
                      <m:accPr>
                        <m:chr m:val="̃"/>
                        <m:ctrlPr>
                          <a:rPr lang="ko-KR" altLang="ko-KR" sz="1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</m:acc>
                    <m:r>
                      <a:rPr lang="en-US" altLang="ko-KR" sz="1400" i="1">
                        <a:latin typeface="Cambria Math" panose="02040503050406030204" pitchFamily="18" charset="0"/>
                      </a:rPr>
                      <m:t>⊛</m:t>
                    </m:r>
                    <m:acc>
                      <m:accPr>
                        <m:chr m:val="̃"/>
                        <m:ctrlPr>
                          <a:rPr lang="ko-KR" altLang="ko-KR" sz="1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</m:acc>
                    <m:r>
                      <a:rPr lang="en-US" altLang="ko-KR" sz="1400" i="1">
                        <a:latin typeface="Cambria Math" panose="02040503050406030204" pitchFamily="18" charset="0"/>
                      </a:rPr>
                      <m:t>⊕</m:t>
                    </m:r>
                    <m:acc>
                      <m:accPr>
                        <m:chr m:val="̃"/>
                        <m:ctrlPr>
                          <a:rPr lang="ko-KR" altLang="ko-KR" sz="1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ko-KR" altLang="ko-KR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𝜀</m:t>
                            </m:r>
                          </m:e>
                          <m:sub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acc>
                  </m:oMath>
                </a14:m>
                <a:endParaRPr lang="en-US" altLang="ko-KR" sz="14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endParaRPr lang="en-US" altLang="ko-KR" sz="14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171450" indent="-17145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ko-KR" altLang="ko-KR" sz="140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1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𝑌</m:t>
                        </m:r>
                      </m:e>
                    </m:acc>
                    <m:r>
                      <a:rPr lang="en-US" altLang="ko-KR" sz="14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ko-KR" altLang="ko-KR" sz="1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sz="1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0</m:t>
                        </m:r>
                      </m:sub>
                    </m:sSub>
                    <m:r>
                      <a:rPr lang="en-US" altLang="ko-KR" sz="14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⊕</m:t>
                    </m:r>
                    <m:sSup>
                      <m:sSupPr>
                        <m:ctrlPr>
                          <a:rPr lang="ko-KR" altLang="ko-KR" sz="1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𝑐</m:t>
                        </m:r>
                      </m:e>
                      <m:sup>
                        <m:r>
                          <a:rPr lang="en-US" altLang="ko-KR" sz="1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`</m:t>
                        </m:r>
                      </m:sup>
                    </m:sSup>
                    <m:acc>
                      <m:accPr>
                        <m:chr m:val="̃"/>
                        <m:ctrlPr>
                          <a:rPr lang="ko-KR" altLang="ko-KR" sz="1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1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𝑋</m:t>
                        </m:r>
                      </m:e>
                    </m:acc>
                    <m:r>
                      <a:rPr lang="en-US" altLang="ko-KR" sz="14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⊕</m:t>
                    </m:r>
                    <m:sSub>
                      <m:sSubPr>
                        <m:ctrlPr>
                          <a:rPr lang="ko-KR" altLang="ko-KR" sz="1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sz="1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1</m:t>
                        </m:r>
                      </m:sub>
                    </m:sSub>
                    <m:acc>
                      <m:accPr>
                        <m:chr m:val="̃"/>
                        <m:ctrlPr>
                          <a:rPr lang="ko-KR" altLang="ko-KR" sz="1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1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𝑀</m:t>
                        </m:r>
                      </m:e>
                    </m:acc>
                    <m:r>
                      <a:rPr lang="en-US" altLang="ko-KR" sz="14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⊕</m:t>
                    </m:r>
                    <m:acc>
                      <m:accPr>
                        <m:chr m:val="̃"/>
                        <m:ctrlPr>
                          <a:rPr lang="ko-KR" altLang="ko-KR" sz="1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ko-KR" altLang="ko-KR" sz="14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𝜀</m:t>
                            </m:r>
                          </m:e>
                          <m:sub>
                            <m:r>
                              <a:rPr lang="en-US" altLang="ko-KR" sz="1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e>
                    </m:acc>
                  </m:oMath>
                </a14:m>
                <a:endParaRPr lang="ko-KR" altLang="ko-KR" sz="14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171450" indent="-171450">
                  <a:buFont typeface="Wingdings" panose="05000000000000000000" pitchFamily="2" charset="2"/>
                  <a:buChar char="§"/>
                </a:pPr>
                <a:endParaRPr lang="ko-KR" altLang="ko-KR" sz="14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171450" indent="-171450">
                  <a:buFont typeface="Wingdings" panose="05000000000000000000" pitchFamily="2" charset="2"/>
                  <a:buChar char="§"/>
                </a:pPr>
                <a:endParaRPr lang="ko-KR" altLang="en-US" sz="1400" dirty="0">
                  <a:latin typeface="+mn-ea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2AC726F-92B2-228A-FA8E-3EB00D4AE2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6647" y="2777129"/>
                <a:ext cx="4504429" cy="2327176"/>
              </a:xfrm>
              <a:prstGeom prst="rect">
                <a:avLst/>
              </a:prstGeom>
              <a:blipFill>
                <a:blip r:embed="rId2"/>
                <a:stretch>
                  <a:fillRect l="-135" t="-52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그룹 7">
            <a:extLst>
              <a:ext uri="{FF2B5EF4-FFF2-40B4-BE49-F238E27FC236}">
                <a16:creationId xmlns:a16="http://schemas.microsoft.com/office/drawing/2014/main" id="{12E8AAD8-53BF-E674-BFEE-64DA481A3A52}"/>
              </a:ext>
            </a:extLst>
          </p:cNvPr>
          <p:cNvGrpSpPr/>
          <p:nvPr/>
        </p:nvGrpSpPr>
        <p:grpSpPr>
          <a:xfrm>
            <a:off x="1034153" y="2203616"/>
            <a:ext cx="3126943" cy="1699301"/>
            <a:chOff x="5118848" y="2157564"/>
            <a:chExt cx="3940216" cy="2079771"/>
          </a:xfrm>
        </p:grpSpPr>
        <p:sp>
          <p:nvSpPr>
            <p:cNvPr id="16" name="대각선 방향의 모서리가 둥근 사각형 21">
              <a:extLst>
                <a:ext uri="{FF2B5EF4-FFF2-40B4-BE49-F238E27FC236}">
                  <a16:creationId xmlns:a16="http://schemas.microsoft.com/office/drawing/2014/main" id="{E44A8D8B-F3BB-4945-677C-A54E53F1C19F}"/>
                </a:ext>
              </a:extLst>
            </p:cNvPr>
            <p:cNvSpPr/>
            <p:nvPr/>
          </p:nvSpPr>
          <p:spPr>
            <a:xfrm>
              <a:off x="5118848" y="2157564"/>
              <a:ext cx="3940216" cy="2079771"/>
            </a:xfrm>
            <a:prstGeom prst="round2DiagRect">
              <a:avLst>
                <a:gd name="adj1" fmla="val 9761"/>
                <a:gd name="adj2" fmla="val 0"/>
              </a:avLst>
            </a:prstGeom>
            <a:solidFill>
              <a:schemeClr val="bg1"/>
            </a:solidFill>
            <a:ln w="12700">
              <a:solidFill>
                <a:srgbClr val="51626F"/>
              </a:solidFill>
            </a:ln>
            <a:effectLst>
              <a:outerShdw blurRad="50800" dist="101600" dir="2700000" algn="tl" rotWithShape="0">
                <a:srgbClr val="DDD7CA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" name="직각 삼각형 16">
              <a:extLst>
                <a:ext uri="{FF2B5EF4-FFF2-40B4-BE49-F238E27FC236}">
                  <a16:creationId xmlns:a16="http://schemas.microsoft.com/office/drawing/2014/main" id="{EB9CD8F7-D2FA-A12E-35AB-B1D855033EAC}"/>
                </a:ext>
              </a:extLst>
            </p:cNvPr>
            <p:cNvSpPr/>
            <p:nvPr/>
          </p:nvSpPr>
          <p:spPr>
            <a:xfrm rot="10800000">
              <a:off x="8909355" y="2157564"/>
              <a:ext cx="147348" cy="179956"/>
            </a:xfrm>
            <a:prstGeom prst="rtTriangle">
              <a:avLst/>
            </a:prstGeom>
            <a:solidFill>
              <a:srgbClr val="5162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각 삼각형 17">
              <a:extLst>
                <a:ext uri="{FF2B5EF4-FFF2-40B4-BE49-F238E27FC236}">
                  <a16:creationId xmlns:a16="http://schemas.microsoft.com/office/drawing/2014/main" id="{2094C09F-DC50-AFEA-A237-A3AD75C8CB1F}"/>
                </a:ext>
              </a:extLst>
            </p:cNvPr>
            <p:cNvSpPr/>
            <p:nvPr/>
          </p:nvSpPr>
          <p:spPr>
            <a:xfrm>
              <a:off x="5118848" y="4057379"/>
              <a:ext cx="147348" cy="179956"/>
            </a:xfrm>
            <a:prstGeom prst="rtTriangle">
              <a:avLst/>
            </a:prstGeom>
            <a:solidFill>
              <a:srgbClr val="5162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2081F06C-C932-F0A1-3D23-B1852577DE54}"/>
              </a:ext>
            </a:extLst>
          </p:cNvPr>
          <p:cNvSpPr txBox="1"/>
          <p:nvPr/>
        </p:nvSpPr>
        <p:spPr>
          <a:xfrm>
            <a:off x="1092620" y="3515750"/>
            <a:ext cx="29058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11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개념적 모형</a:t>
            </a:r>
            <a:endParaRPr kumimoji="0" lang="en-US" altLang="ko-KR" sz="1100" b="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D398BD65-56EE-254A-1BEF-B2AEC13D0D49}"/>
              </a:ext>
            </a:extLst>
          </p:cNvPr>
          <p:cNvGrpSpPr/>
          <p:nvPr/>
        </p:nvGrpSpPr>
        <p:grpSpPr>
          <a:xfrm>
            <a:off x="1034154" y="4044015"/>
            <a:ext cx="3187284" cy="2246769"/>
            <a:chOff x="785596" y="2383768"/>
            <a:chExt cx="3102469" cy="1782972"/>
          </a:xfrm>
        </p:grpSpPr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F5689F06-EB7C-004A-B9D5-146368817BA9}"/>
                </a:ext>
              </a:extLst>
            </p:cNvPr>
            <p:cNvGrpSpPr/>
            <p:nvPr/>
          </p:nvGrpSpPr>
          <p:grpSpPr>
            <a:xfrm>
              <a:off x="785596" y="2383768"/>
              <a:ext cx="3045559" cy="1782972"/>
              <a:chOff x="5118848" y="2157564"/>
              <a:chExt cx="3940216" cy="2079771"/>
            </a:xfrm>
          </p:grpSpPr>
          <p:sp>
            <p:nvSpPr>
              <p:cNvPr id="36" name="대각선 방향의 모서리가 둥근 사각형 21">
                <a:extLst>
                  <a:ext uri="{FF2B5EF4-FFF2-40B4-BE49-F238E27FC236}">
                    <a16:creationId xmlns:a16="http://schemas.microsoft.com/office/drawing/2014/main" id="{E1900BCB-0DDC-4E03-1451-E87EC9512961}"/>
                  </a:ext>
                </a:extLst>
              </p:cNvPr>
              <p:cNvSpPr/>
              <p:nvPr/>
            </p:nvSpPr>
            <p:spPr>
              <a:xfrm>
                <a:off x="5118848" y="2157564"/>
                <a:ext cx="3940216" cy="2079771"/>
              </a:xfrm>
              <a:prstGeom prst="round2DiagRect">
                <a:avLst>
                  <a:gd name="adj1" fmla="val 9761"/>
                  <a:gd name="adj2" fmla="val 0"/>
                </a:avLst>
              </a:prstGeom>
              <a:solidFill>
                <a:schemeClr val="bg1"/>
              </a:solidFill>
              <a:ln w="12700">
                <a:solidFill>
                  <a:srgbClr val="51626F"/>
                </a:solidFill>
              </a:ln>
              <a:effectLst>
                <a:outerShdw blurRad="50800" dist="101600" dir="2700000" algn="tl" rotWithShape="0">
                  <a:srgbClr val="DDD7CA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7" name="직각 삼각형 36">
                <a:extLst>
                  <a:ext uri="{FF2B5EF4-FFF2-40B4-BE49-F238E27FC236}">
                    <a16:creationId xmlns:a16="http://schemas.microsoft.com/office/drawing/2014/main" id="{9AD85AF8-53CC-9861-6980-DB93C929828B}"/>
                  </a:ext>
                </a:extLst>
              </p:cNvPr>
              <p:cNvSpPr/>
              <p:nvPr/>
            </p:nvSpPr>
            <p:spPr>
              <a:xfrm rot="10800000">
                <a:off x="8909355" y="2157564"/>
                <a:ext cx="147348" cy="179956"/>
              </a:xfrm>
              <a:prstGeom prst="rtTriangle">
                <a:avLst/>
              </a:prstGeom>
              <a:solidFill>
                <a:srgbClr val="51626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직각 삼각형 37">
                <a:extLst>
                  <a:ext uri="{FF2B5EF4-FFF2-40B4-BE49-F238E27FC236}">
                    <a16:creationId xmlns:a16="http://schemas.microsoft.com/office/drawing/2014/main" id="{E2462AAA-D9FE-A3BD-CA1E-DA1079D594C1}"/>
                  </a:ext>
                </a:extLst>
              </p:cNvPr>
              <p:cNvSpPr/>
              <p:nvPr/>
            </p:nvSpPr>
            <p:spPr>
              <a:xfrm>
                <a:off x="5118848" y="4057379"/>
                <a:ext cx="147348" cy="179956"/>
              </a:xfrm>
              <a:prstGeom prst="rtTriangle">
                <a:avLst/>
              </a:prstGeom>
              <a:solidFill>
                <a:srgbClr val="51626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7994283-C942-505E-7BA5-DC11F7751DCB}"/>
                </a:ext>
              </a:extLst>
            </p:cNvPr>
            <p:cNvSpPr txBox="1"/>
            <p:nvPr/>
          </p:nvSpPr>
          <p:spPr>
            <a:xfrm>
              <a:off x="842506" y="3847296"/>
              <a:ext cx="3045559" cy="2076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통계적 모형</a:t>
              </a:r>
              <a:endParaRPr kumimoji="0" lang="en-US" altLang="ko-KR" sz="11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endParaRPr>
            </a:p>
          </p:txBody>
        </p:sp>
      </p:grpSp>
      <p:pic>
        <p:nvPicPr>
          <p:cNvPr id="5" name="shape1040">
            <a:extLst>
              <a:ext uri="{FF2B5EF4-FFF2-40B4-BE49-F238E27FC236}">
                <a16:creationId xmlns:a16="http://schemas.microsoft.com/office/drawing/2014/main" id="{9317E964-7842-16A1-08D7-90D50E93A07F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406940" y="2376977"/>
            <a:ext cx="2322378" cy="1077675"/>
          </a:xfrm>
          <a:prstGeom prst="rect">
            <a:avLst/>
          </a:prstGeom>
        </p:spPr>
      </p:pic>
      <p:pic>
        <p:nvPicPr>
          <p:cNvPr id="12" name="shape1041">
            <a:extLst>
              <a:ext uri="{FF2B5EF4-FFF2-40B4-BE49-F238E27FC236}">
                <a16:creationId xmlns:a16="http://schemas.microsoft.com/office/drawing/2014/main" id="{3916C1A7-C570-C541-A165-A496C05E45C4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446797" y="4229799"/>
            <a:ext cx="2160270" cy="1629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2702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/>
              <a:t>13/24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29689" y="392194"/>
            <a:ext cx="40446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2500" dirty="0">
                <a:solidFill>
                  <a:schemeClr val="bg1"/>
                </a:solidFill>
                <a:latin typeface="+mj-ea"/>
                <a:ea typeface="+mj-ea"/>
              </a:rPr>
              <a:t>Ⅲ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230502" y="440621"/>
            <a:ext cx="314755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ko-KR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Main Contribution</a:t>
            </a:r>
            <a:endParaRPr kumimoji="0" lang="en-US" altLang="ko-KR" sz="1500" b="1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511739" y="910393"/>
            <a:ext cx="8928847" cy="5800848"/>
            <a:chOff x="1166944" y="1603079"/>
            <a:chExt cx="7593878" cy="4559182"/>
          </a:xfrm>
        </p:grpSpPr>
        <p:sp>
          <p:nvSpPr>
            <p:cNvPr id="7" name="모서리가 둥근 직사각형 6"/>
            <p:cNvSpPr/>
            <p:nvPr/>
          </p:nvSpPr>
          <p:spPr>
            <a:xfrm>
              <a:off x="1166944" y="1603079"/>
              <a:ext cx="7593877" cy="563818"/>
            </a:xfrm>
            <a:prstGeom prst="roundRect">
              <a:avLst>
                <a:gd name="adj" fmla="val 34577"/>
              </a:avLst>
            </a:prstGeom>
            <a:solidFill>
              <a:srgbClr val="E0DACE"/>
            </a:solidFill>
            <a:ln w="1651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모서리가 둥근 직사각형 8"/>
            <p:cNvSpPr/>
            <p:nvPr/>
          </p:nvSpPr>
          <p:spPr>
            <a:xfrm>
              <a:off x="1166945" y="1616306"/>
              <a:ext cx="7593877" cy="4545955"/>
            </a:xfrm>
            <a:prstGeom prst="roundRect">
              <a:avLst>
                <a:gd name="adj" fmla="val 4486"/>
              </a:avLst>
            </a:prstGeom>
            <a:noFill/>
            <a:ln w="16510">
              <a:solidFill>
                <a:srgbClr val="C7BC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AutoShape 3"/>
          <p:cNvSpPr>
            <a:spLocks noChangeAspect="1" noChangeArrowheads="1" noTextEdit="1"/>
          </p:cNvSpPr>
          <p:nvPr/>
        </p:nvSpPr>
        <p:spPr bwMode="auto">
          <a:xfrm>
            <a:off x="1629342" y="2914413"/>
            <a:ext cx="6693642" cy="32237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+mj-ea"/>
              <a:ea typeface="+mj-ea"/>
            </a:endParaRP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C04C2F4E-FD38-4E65-5338-551700C534B9}"/>
              </a:ext>
            </a:extLst>
          </p:cNvPr>
          <p:cNvSpPr txBox="1"/>
          <p:nvPr/>
        </p:nvSpPr>
        <p:spPr>
          <a:xfrm>
            <a:off x="920996" y="1141114"/>
            <a:ext cx="5273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ea typeface="+mj-ea"/>
              </a:rPr>
              <a:t>퍼지 조절된 </a:t>
            </a:r>
            <a:r>
              <a:rPr lang="ko-KR" altLang="en-US" b="1" dirty="0" err="1">
                <a:solidFill>
                  <a:schemeClr val="tx1">
                    <a:lumMod val="65000"/>
                    <a:lumOff val="35000"/>
                  </a:schemeClr>
                </a:solidFill>
                <a:ea typeface="+mj-ea"/>
              </a:rPr>
              <a:t>조절된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ea typeface="+mj-ea"/>
              </a:rPr>
              <a:t> 매개모형 </a:t>
            </a:r>
            <a:endParaRPr kumimoji="0" lang="en-US" altLang="ko-KR" b="1" dirty="0">
              <a:solidFill>
                <a:schemeClr val="tx1">
                  <a:lumMod val="65000"/>
                  <a:lumOff val="35000"/>
                </a:schemeClr>
              </a:solidFill>
              <a:ea typeface="+mj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2AC726F-92B2-228A-FA8E-3EB00D4AE211}"/>
                  </a:ext>
                </a:extLst>
              </p:cNvPr>
              <p:cNvSpPr txBox="1"/>
              <p:nvPr/>
            </p:nvSpPr>
            <p:spPr>
              <a:xfrm>
                <a:off x="4293687" y="2727542"/>
                <a:ext cx="5012431" cy="26949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indent="-171450">
                  <a:buFont typeface="Wingdings" panose="05000000000000000000" pitchFamily="2" charset="2"/>
                  <a:buChar char="§"/>
                </a:pPr>
                <a:r>
                  <a:rPr lang="en-US" altLang="ko-KR" sz="1400" dirty="0">
                    <a:latin typeface="+mj-ea"/>
                    <a:ea typeface="+mj-ea"/>
                  </a:rPr>
                  <a:t>X-&gt;M</a:t>
                </a:r>
                <a:r>
                  <a:rPr lang="ko-KR" altLang="en-US" sz="1400" dirty="0">
                    <a:latin typeface="+mj-ea"/>
                    <a:ea typeface="+mj-ea"/>
                  </a:rPr>
                  <a:t> 조건부 효과</a:t>
                </a:r>
                <a:r>
                  <a:rPr lang="en-US" altLang="ko-KR" sz="1400" dirty="0">
                    <a:latin typeface="+mj-ea"/>
                    <a:ea typeface="+mj-ea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sz="1400" i="1" smtClean="0">
                            <a:effectLst/>
                            <a:latin typeface="Cambria Math" panose="02040503050406030204" pitchFamily="18" charset="0"/>
                            <a:ea typeface="+mj-ea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ko-KR" altLang="en-US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acc>
                              <m:accPr>
                                <m:chr m:val="̃"/>
                                <m:ctrlPr>
                                  <a:rPr lang="ko-KR" alt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sz="1400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</m:acc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→</m:t>
                            </m:r>
                            <m:acc>
                              <m:accPr>
                                <m:chr m:val="̃"/>
                                <m:ctrlPr>
                                  <a:rPr lang="ko-KR" alt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sz="1400" i="1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</m:acc>
                          </m:sub>
                        </m:s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ko-KR" sz="1400" i="1">
                            <a:effectLst/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ko-KR" sz="1400" i="1">
                            <a:effectLst/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sz="1400" i="1">
                        <a:effectLst/>
                        <a:latin typeface="Cambria Math" panose="02040503050406030204" pitchFamily="18" charset="0"/>
                        <a:ea typeface="+mj-ea"/>
                        <a:cs typeface="Times New Roman" panose="02020603050405020304" pitchFamily="18" charset="0"/>
                      </a:rPr>
                      <m:t>⊕</m:t>
                    </m:r>
                    <m:sSub>
                      <m:sSubPr>
                        <m:ctrlPr>
                          <a:rPr lang="ko-KR" altLang="ko-KR" sz="1400" i="1">
                            <a:effectLst/>
                            <a:latin typeface="Cambria Math" panose="02040503050406030204" pitchFamily="18" charset="0"/>
                            <a:ea typeface="+mj-ea"/>
                          </a:rPr>
                        </m:ctrlPr>
                      </m:sSubPr>
                      <m:e>
                        <m:r>
                          <a:rPr lang="en-US" altLang="ko-KR" sz="1400" i="1">
                            <a:effectLst/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ko-KR" sz="1400" i="1">
                            <a:effectLst/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  <m:t>4</m:t>
                        </m:r>
                      </m:sub>
                    </m:sSub>
                    <m:acc>
                      <m:accPr>
                        <m:chr m:val="̃"/>
                        <m:ctrlPr>
                          <a:rPr lang="ko-KR" altLang="ko-KR" sz="1400" i="1">
                            <a:effectLst/>
                            <a:latin typeface="Cambria Math" panose="02040503050406030204" pitchFamily="18" charset="0"/>
                            <a:ea typeface="+mj-ea"/>
                          </a:rPr>
                        </m:ctrlPr>
                      </m:accPr>
                      <m:e>
                        <m:r>
                          <a:rPr lang="en-US" altLang="ko-KR" sz="1400" i="1">
                            <a:effectLst/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  <m:t>𝑊</m:t>
                        </m:r>
                      </m:e>
                    </m:acc>
                    <m:r>
                      <a:rPr lang="en-US" altLang="ko-KR" sz="1400" i="1">
                        <a:effectLst/>
                        <a:latin typeface="Cambria Math" panose="02040503050406030204" pitchFamily="18" charset="0"/>
                        <a:ea typeface="+mj-ea"/>
                        <a:cs typeface="Times New Roman" panose="02020603050405020304" pitchFamily="18" charset="0"/>
                      </a:rPr>
                      <m:t>⊕</m:t>
                    </m:r>
                    <m:sSub>
                      <m:sSubPr>
                        <m:ctrlPr>
                          <a:rPr lang="ko-KR" altLang="ko-KR" sz="1400" i="1">
                            <a:effectLst/>
                            <a:latin typeface="Cambria Math" panose="02040503050406030204" pitchFamily="18" charset="0"/>
                            <a:ea typeface="+mj-ea"/>
                          </a:rPr>
                        </m:ctrlPr>
                      </m:sSubPr>
                      <m:e>
                        <m:r>
                          <a:rPr lang="en-US" altLang="ko-KR" sz="1400" i="1">
                            <a:effectLst/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ko-KR" sz="1400" i="1">
                            <a:effectLst/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  <m:t>5</m:t>
                        </m:r>
                      </m:sub>
                    </m:sSub>
                    <m:acc>
                      <m:accPr>
                        <m:chr m:val="̃"/>
                        <m:ctrlPr>
                          <a:rPr lang="ko-KR" altLang="ko-KR" sz="1400" i="1">
                            <a:effectLst/>
                            <a:latin typeface="Cambria Math" panose="02040503050406030204" pitchFamily="18" charset="0"/>
                            <a:ea typeface="+mj-ea"/>
                          </a:rPr>
                        </m:ctrlPr>
                      </m:accPr>
                      <m:e>
                        <m:r>
                          <a:rPr lang="en-US" altLang="ko-KR" sz="1400" i="1">
                            <a:effectLst/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  <m:t>𝑍</m:t>
                        </m:r>
                      </m:e>
                    </m:acc>
                    <m:sSub>
                      <m:sSubPr>
                        <m:ctrlPr>
                          <a:rPr lang="ko-KR" altLang="ko-KR" sz="1400" i="1">
                            <a:effectLst/>
                            <a:latin typeface="Cambria Math" panose="02040503050406030204" pitchFamily="18" charset="0"/>
                            <a:ea typeface="+mj-ea"/>
                          </a:rPr>
                        </m:ctrlPr>
                      </m:sSubPr>
                      <m:e>
                        <m:r>
                          <a:rPr lang="en-US" altLang="ko-KR" sz="1400" i="1">
                            <a:effectLst/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  <m:t>⊕</m:t>
                        </m:r>
                        <m:r>
                          <a:rPr lang="en-US" altLang="ko-KR" sz="1400" i="1">
                            <a:effectLst/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ko-KR" sz="1400" i="1">
                            <a:effectLst/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  <m:t>7</m:t>
                        </m:r>
                      </m:sub>
                    </m:sSub>
                    <m:acc>
                      <m:accPr>
                        <m:chr m:val="̃"/>
                        <m:ctrlPr>
                          <a:rPr lang="ko-KR" altLang="ko-KR" sz="1400" i="1">
                            <a:effectLst/>
                            <a:latin typeface="Cambria Math" panose="02040503050406030204" pitchFamily="18" charset="0"/>
                            <a:ea typeface="+mj-ea"/>
                          </a:rPr>
                        </m:ctrlPr>
                      </m:accPr>
                      <m:e>
                        <m:r>
                          <a:rPr lang="en-US" altLang="ko-KR" sz="1400" i="1">
                            <a:effectLst/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  <m:t>𝑊</m:t>
                        </m:r>
                      </m:e>
                    </m:acc>
                    <m:r>
                      <a:rPr lang="en-US" altLang="ko-KR" sz="1400" i="1">
                        <a:effectLst/>
                        <a:latin typeface="Cambria Math" panose="02040503050406030204" pitchFamily="18" charset="0"/>
                        <a:ea typeface="+mj-ea"/>
                        <a:cs typeface="Times New Roman" panose="02020603050405020304" pitchFamily="18" charset="0"/>
                      </a:rPr>
                      <m:t>⊛</m:t>
                    </m:r>
                    <m:acc>
                      <m:accPr>
                        <m:chr m:val="̃"/>
                        <m:ctrlPr>
                          <a:rPr lang="ko-KR" altLang="ko-KR" sz="1400" i="1">
                            <a:effectLst/>
                            <a:latin typeface="Cambria Math" panose="02040503050406030204" pitchFamily="18" charset="0"/>
                            <a:ea typeface="+mj-ea"/>
                          </a:rPr>
                        </m:ctrlPr>
                      </m:accPr>
                      <m:e>
                        <m:r>
                          <a:rPr lang="en-US" altLang="ko-KR" sz="1400" i="1">
                            <a:effectLst/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  <m:t>𝑍</m:t>
                        </m:r>
                      </m:e>
                    </m:acc>
                  </m:oMath>
                </a14:m>
                <a:endParaRPr lang="en-US" altLang="ko-KR" sz="1400" dirty="0">
                  <a:latin typeface="+mj-ea"/>
                  <a:ea typeface="+mj-ea"/>
                </a:endParaRPr>
              </a:p>
              <a:p>
                <a:pPr marL="171450" indent="-171450">
                  <a:buFont typeface="Wingdings" panose="05000000000000000000" pitchFamily="2" charset="2"/>
                  <a:buChar char="§"/>
                </a:pPr>
                <a:endParaRPr lang="en-US" altLang="ko-KR" sz="1400" i="1" dirty="0">
                  <a:latin typeface="+mj-ea"/>
                  <a:ea typeface="+mj-ea"/>
                </a:endParaRPr>
              </a:p>
              <a:p>
                <a:pPr marL="171450" indent="-171450">
                  <a:buFont typeface="Wingdings" panose="05000000000000000000" pitchFamily="2" charset="2"/>
                  <a:buChar char="§"/>
                </a:pPr>
                <a:r>
                  <a:rPr lang="en-US" altLang="ko-KR" sz="1400" dirty="0">
                    <a:latin typeface="+mj-ea"/>
                    <a:ea typeface="+mj-ea"/>
                  </a:rPr>
                  <a:t>M-&gt;Y </a:t>
                </a:r>
                <a:r>
                  <a:rPr lang="ko-KR" altLang="en-US" sz="1400" dirty="0">
                    <a:latin typeface="+mj-ea"/>
                    <a:ea typeface="+mj-ea"/>
                  </a:rPr>
                  <a:t>효과</a:t>
                </a:r>
                <a:r>
                  <a:rPr lang="en-US" altLang="ko-KR" sz="1400" dirty="0">
                    <a:effectLst/>
                    <a:latin typeface="+mj-ea"/>
                    <a:ea typeface="+mj-ea"/>
                  </a:rPr>
                  <a:t>:</a:t>
                </a:r>
                <a:r>
                  <a:rPr lang="ko-KR" altLang="ko-KR" sz="1400" dirty="0">
                    <a:effectLst/>
                    <a:ea typeface="+mj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1400" b="0" i="0" smtClean="0">
                        <a:effectLst/>
                        <a:latin typeface="Cambria Math" panose="02040503050406030204" pitchFamily="18" charset="0"/>
                        <a:ea typeface="+mj-ea"/>
                      </a:rPr>
                      <m:t> </m:t>
                    </m:r>
                    <m:sSub>
                      <m:sSubPr>
                        <m:ctrlPr>
                          <a:rPr lang="ko-KR" altLang="ko-KR" sz="1400" i="1">
                            <a:effectLst/>
                            <a:latin typeface="Cambria Math" panose="02040503050406030204" pitchFamily="18" charset="0"/>
                            <a:ea typeface="+mj-ea"/>
                          </a:rPr>
                        </m:ctrlPr>
                      </m:sSubPr>
                      <m:e>
                        <m:r>
                          <a:rPr lang="en-US" altLang="ko-KR" sz="1400" i="1">
                            <a:effectLst/>
                            <a:latin typeface="Cambria Math" panose="02040503050406030204" pitchFamily="18" charset="0"/>
                            <a:ea typeface="+mj-ea"/>
                          </a:rPr>
                          <m:t>𝑏</m:t>
                        </m:r>
                      </m:e>
                      <m:sub>
                        <m:r>
                          <a:rPr lang="en-US" altLang="ko-KR" sz="1400" i="1">
                            <a:effectLst/>
                            <a:latin typeface="Cambria Math" panose="02040503050406030204" pitchFamily="18" charset="0"/>
                            <a:ea typeface="+mj-ea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sz="1400" dirty="0">
                    <a:effectLst/>
                    <a:latin typeface="+mj-ea"/>
                    <a:ea typeface="+mj-ea"/>
                  </a:rPr>
                  <a:t> </a:t>
                </a:r>
              </a:p>
              <a:p>
                <a:pPr marL="171450" indent="-171450">
                  <a:buFont typeface="Wingdings" panose="05000000000000000000" pitchFamily="2" charset="2"/>
                  <a:buChar char="§"/>
                </a:pPr>
                <a:endParaRPr lang="en-US" altLang="ko-KR" sz="1400" i="1" dirty="0">
                  <a:latin typeface="+mj-ea"/>
                  <a:ea typeface="+mj-ea"/>
                </a:endParaRPr>
              </a:p>
              <a:p>
                <a:pPr marL="171450" indent="-171450">
                  <a:buFont typeface="Wingdings" panose="05000000000000000000" pitchFamily="2" charset="2"/>
                  <a:buChar char="§"/>
                </a:pPr>
                <a:r>
                  <a:rPr lang="ko-KR" altLang="en-US" sz="1400" dirty="0">
                    <a:latin typeface="+mj-ea"/>
                    <a:ea typeface="+mj-ea"/>
                  </a:rPr>
                  <a:t>조건부 간접효과</a:t>
                </a:r>
                <a:r>
                  <a:rPr lang="en-US" altLang="ko-KR" sz="1400" dirty="0">
                    <a:latin typeface="+mj-ea"/>
                    <a:ea typeface="+mj-ea"/>
                  </a:rPr>
                  <a:t>: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altLang="ko-KR" sz="1400" b="0" i="1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     </m:t>
                    </m:r>
                    <m:sSub>
                      <m:sSubPr>
                        <m:ctrlPr>
                          <a:rPr lang="ko-KR" altLang="ko-KR" sz="1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</m:e>
                      <m:sub>
                        <m:acc>
                          <m:accPr>
                            <m:chr m:val="̃"/>
                            <m:ctrlPr>
                              <a:rPr lang="ko-KR" altLang="ko-KR" sz="14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1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𝑋</m:t>
                            </m:r>
                          </m:e>
                        </m:acc>
                        <m:r>
                          <a:rPr lang="en-US" altLang="ko-KR" sz="1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→</m:t>
                        </m:r>
                        <m:acc>
                          <m:accPr>
                            <m:chr m:val="̃"/>
                            <m:ctrlPr>
                              <a:rPr lang="ko-KR" altLang="ko-KR" sz="14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1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𝑀</m:t>
                            </m:r>
                          </m:e>
                        </m:acc>
                      </m:sub>
                    </m:sSub>
                  </m:oMath>
                </a14:m>
                <a:r>
                  <a:rPr lang="ko-KR" altLang="ko-KR" sz="14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sz="14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sz="1400" dirty="0">
                    <a:effectLst/>
                    <a:latin typeface="+mj-ea"/>
                    <a:ea typeface="+mj-ea"/>
                  </a:rPr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ko-KR" altLang="ko-KR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sz="1400" i="1">
                        <a:latin typeface="Cambria Math" panose="02040503050406030204" pitchFamily="18" charset="0"/>
                      </a:rPr>
                      <m:t>⊕</m:t>
                    </m:r>
                    <m:sSub>
                      <m:sSubPr>
                        <m:ctrlPr>
                          <a:rPr lang="ko-KR" altLang="ko-KR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sSub>
                      <m:sSubPr>
                        <m:ctrlPr>
                          <a:rPr lang="ko-KR" altLang="ko-KR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acc>
                      <m:accPr>
                        <m:chr m:val="̃"/>
                        <m:ctrlPr>
                          <a:rPr lang="ko-KR" altLang="ko-KR" sz="1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</m:acc>
                    <m:r>
                      <a:rPr lang="en-US" altLang="ko-KR" sz="1400" i="1">
                        <a:latin typeface="Cambria Math" panose="02040503050406030204" pitchFamily="18" charset="0"/>
                      </a:rPr>
                      <m:t>⊕</m:t>
                    </m:r>
                    <m:d>
                      <m:dPr>
                        <m:ctrlPr>
                          <a:rPr lang="ko-KR" altLang="ko-KR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ko-KR" altLang="ko-KR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sSub>
                          <m:sSubPr>
                            <m:ctrlPr>
                              <a:rPr lang="ko-KR" altLang="ko-KR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ko-KR" altLang="ko-KR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⊕</m:t>
                            </m:r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7</m:t>
                            </m:r>
                          </m:sub>
                        </m:sSub>
                        <m:sSub>
                          <m:sSubPr>
                            <m:ctrlPr>
                              <a:rPr lang="ko-KR" altLang="ko-KR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acc>
                          <m:accPr>
                            <m:chr m:val="̃"/>
                            <m:ctrlPr>
                              <a:rPr lang="ko-KR" altLang="ko-KR" sz="1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</m:acc>
                      </m:e>
                    </m:d>
                    <m:r>
                      <a:rPr lang="en-US" altLang="ko-KR" sz="1400" i="1">
                        <a:latin typeface="Cambria Math" panose="02040503050406030204" pitchFamily="18" charset="0"/>
                      </a:rPr>
                      <m:t>⊛</m:t>
                    </m:r>
                    <m:acc>
                      <m:accPr>
                        <m:chr m:val="̃"/>
                        <m:ctrlPr>
                          <a:rPr lang="ko-KR" altLang="ko-KR" sz="1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</m:acc>
                  </m:oMath>
                </a14:m>
                <a:endParaRPr lang="en-US" altLang="ko-KR" sz="1400" dirty="0"/>
              </a:p>
              <a:p>
                <a:endParaRPr lang="en-US" altLang="ko-KR" sz="1400" dirty="0">
                  <a:latin typeface="+mj-ea"/>
                  <a:ea typeface="+mj-ea"/>
                </a:endParaRPr>
              </a:p>
              <a:p>
                <a:pPr marL="171450" indent="-171450">
                  <a:buFont typeface="Wingdings" panose="05000000000000000000" pitchFamily="2" charset="2"/>
                  <a:buChar char="§"/>
                </a:pPr>
                <a:r>
                  <a:rPr lang="en-US" altLang="ko-KR" sz="1400" dirty="0">
                    <a:effectLst/>
                    <a:latin typeface="+mj-ea"/>
                    <a:ea typeface="+mj-ea"/>
                  </a:rPr>
                  <a:t>X-&gt;Y </a:t>
                </a:r>
                <a:r>
                  <a:rPr lang="ko-KR" altLang="en-US" sz="1400" dirty="0">
                    <a:effectLst/>
                    <a:latin typeface="+mj-ea"/>
                    <a:ea typeface="+mj-ea"/>
                  </a:rPr>
                  <a:t>직접효과</a:t>
                </a:r>
                <a:r>
                  <a:rPr lang="en-US" altLang="ko-KR" sz="1400" dirty="0">
                    <a:effectLst/>
                    <a:latin typeface="+mj-ea"/>
                    <a:ea typeface="+mj-ea"/>
                  </a:rPr>
                  <a:t>: c’</a:t>
                </a:r>
              </a:p>
              <a:p>
                <a:pPr marL="171450" indent="-171450">
                  <a:buFont typeface="Wingdings" panose="05000000000000000000" pitchFamily="2" charset="2"/>
                  <a:buChar char="§"/>
                </a:pPr>
                <a:endParaRPr lang="en-US" altLang="ko-KR" sz="1400" dirty="0">
                  <a:latin typeface="+mj-ea"/>
                  <a:ea typeface="+mj-ea"/>
                </a:endParaRPr>
              </a:p>
              <a:p>
                <a:pPr marL="171450" indent="-171450">
                  <a:buFont typeface="Wingdings" panose="05000000000000000000" pitchFamily="2" charset="2"/>
                  <a:buChar char="§"/>
                </a:pPr>
                <a:r>
                  <a:rPr lang="en-US" altLang="ko-KR" sz="1400" dirty="0">
                    <a:latin typeface="+mj-ea"/>
                    <a:ea typeface="+mj-ea"/>
                  </a:rPr>
                  <a:t>X-&gt;Y </a:t>
                </a:r>
                <a:r>
                  <a:rPr lang="ko-KR" altLang="en-US" sz="1400" dirty="0" err="1">
                    <a:latin typeface="+mj-ea"/>
                    <a:ea typeface="+mj-ea"/>
                  </a:rPr>
                  <a:t>총효과</a:t>
                </a:r>
                <a:r>
                  <a:rPr lang="en-US" altLang="ko-KR" sz="1400" dirty="0">
                    <a:latin typeface="+mj-ea"/>
                    <a:ea typeface="+mj-ea"/>
                  </a:rPr>
                  <a:t>: </a:t>
                </a:r>
                <a:r>
                  <a:rPr lang="ko-KR" altLang="en-US" sz="1400" dirty="0">
                    <a:latin typeface="+mj-ea"/>
                    <a:ea typeface="+mj-ea"/>
                  </a:rPr>
                  <a:t>간접효과 </a:t>
                </a:r>
                <a:r>
                  <a:rPr lang="en-US" altLang="ko-KR" sz="1400" dirty="0">
                    <a:latin typeface="+mj-ea"/>
                    <a:ea typeface="+mj-ea"/>
                  </a:rPr>
                  <a:t>+ </a:t>
                </a:r>
                <a:r>
                  <a:rPr lang="ko-KR" altLang="en-US" sz="1400" dirty="0">
                    <a:latin typeface="+mj-ea"/>
                    <a:ea typeface="+mj-ea"/>
                  </a:rPr>
                  <a:t>직접효과</a:t>
                </a:r>
                <a:endParaRPr lang="ko-KR" altLang="ko-KR" sz="1400" dirty="0">
                  <a:effectLst/>
                  <a:latin typeface="+mj-ea"/>
                  <a:ea typeface="+mj-ea"/>
                </a:endParaRPr>
              </a:p>
              <a:p>
                <a:pPr marL="171450" indent="-171450">
                  <a:buFont typeface="Wingdings" panose="05000000000000000000" pitchFamily="2" charset="2"/>
                  <a:buChar char="§"/>
                </a:pPr>
                <a:endParaRPr lang="ko-KR" altLang="ko-KR" sz="1400" dirty="0">
                  <a:effectLst/>
                  <a:latin typeface="+mj-ea"/>
                  <a:ea typeface="+mj-ea"/>
                </a:endParaRPr>
              </a:p>
              <a:p>
                <a:pPr marL="171450" indent="-171450">
                  <a:buFont typeface="Wingdings" panose="05000000000000000000" pitchFamily="2" charset="2"/>
                  <a:buChar char="§"/>
                </a:pPr>
                <a:endParaRPr lang="ko-KR" altLang="en-US" sz="1400" dirty="0">
                  <a:latin typeface="+mj-ea"/>
                  <a:ea typeface="+mj-ea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2AC726F-92B2-228A-FA8E-3EB00D4AE2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3687" y="2727542"/>
                <a:ext cx="5012431" cy="2694905"/>
              </a:xfrm>
              <a:prstGeom prst="rect">
                <a:avLst/>
              </a:prstGeom>
              <a:blipFill>
                <a:blip r:embed="rId2"/>
                <a:stretch>
                  <a:fillRect l="-122" t="-451" r="-133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그룹 7">
            <a:extLst>
              <a:ext uri="{FF2B5EF4-FFF2-40B4-BE49-F238E27FC236}">
                <a16:creationId xmlns:a16="http://schemas.microsoft.com/office/drawing/2014/main" id="{12E8AAD8-53BF-E674-BFEE-64DA481A3A52}"/>
              </a:ext>
            </a:extLst>
          </p:cNvPr>
          <p:cNvGrpSpPr/>
          <p:nvPr/>
        </p:nvGrpSpPr>
        <p:grpSpPr>
          <a:xfrm>
            <a:off x="1034153" y="2203616"/>
            <a:ext cx="3126943" cy="1699301"/>
            <a:chOff x="5118848" y="2157564"/>
            <a:chExt cx="3940216" cy="2079771"/>
          </a:xfrm>
        </p:grpSpPr>
        <p:sp>
          <p:nvSpPr>
            <p:cNvPr id="16" name="대각선 방향의 모서리가 둥근 사각형 21">
              <a:extLst>
                <a:ext uri="{FF2B5EF4-FFF2-40B4-BE49-F238E27FC236}">
                  <a16:creationId xmlns:a16="http://schemas.microsoft.com/office/drawing/2014/main" id="{E44A8D8B-F3BB-4945-677C-A54E53F1C19F}"/>
                </a:ext>
              </a:extLst>
            </p:cNvPr>
            <p:cNvSpPr/>
            <p:nvPr/>
          </p:nvSpPr>
          <p:spPr>
            <a:xfrm>
              <a:off x="5118848" y="2157564"/>
              <a:ext cx="3940216" cy="2079771"/>
            </a:xfrm>
            <a:prstGeom prst="round2DiagRect">
              <a:avLst>
                <a:gd name="adj1" fmla="val 9761"/>
                <a:gd name="adj2" fmla="val 0"/>
              </a:avLst>
            </a:prstGeom>
            <a:solidFill>
              <a:schemeClr val="bg1"/>
            </a:solidFill>
            <a:ln w="12700">
              <a:solidFill>
                <a:srgbClr val="51626F"/>
              </a:solidFill>
            </a:ln>
            <a:effectLst>
              <a:outerShdw blurRad="50800" dist="101600" dir="2700000" algn="tl" rotWithShape="0">
                <a:srgbClr val="DDD7CA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" name="직각 삼각형 16">
              <a:extLst>
                <a:ext uri="{FF2B5EF4-FFF2-40B4-BE49-F238E27FC236}">
                  <a16:creationId xmlns:a16="http://schemas.microsoft.com/office/drawing/2014/main" id="{EB9CD8F7-D2FA-A12E-35AB-B1D855033EAC}"/>
                </a:ext>
              </a:extLst>
            </p:cNvPr>
            <p:cNvSpPr/>
            <p:nvPr/>
          </p:nvSpPr>
          <p:spPr>
            <a:xfrm rot="10800000">
              <a:off x="8909355" y="2157564"/>
              <a:ext cx="147348" cy="179956"/>
            </a:xfrm>
            <a:prstGeom prst="rtTriangle">
              <a:avLst/>
            </a:prstGeom>
            <a:solidFill>
              <a:srgbClr val="5162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각 삼각형 17">
              <a:extLst>
                <a:ext uri="{FF2B5EF4-FFF2-40B4-BE49-F238E27FC236}">
                  <a16:creationId xmlns:a16="http://schemas.microsoft.com/office/drawing/2014/main" id="{2094C09F-DC50-AFEA-A237-A3AD75C8CB1F}"/>
                </a:ext>
              </a:extLst>
            </p:cNvPr>
            <p:cNvSpPr/>
            <p:nvPr/>
          </p:nvSpPr>
          <p:spPr>
            <a:xfrm>
              <a:off x="5118848" y="4057379"/>
              <a:ext cx="147348" cy="179956"/>
            </a:xfrm>
            <a:prstGeom prst="rtTriangle">
              <a:avLst/>
            </a:prstGeom>
            <a:solidFill>
              <a:srgbClr val="5162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2081F06C-C932-F0A1-3D23-B1852577DE54}"/>
              </a:ext>
            </a:extLst>
          </p:cNvPr>
          <p:cNvSpPr txBox="1"/>
          <p:nvPr/>
        </p:nvSpPr>
        <p:spPr>
          <a:xfrm>
            <a:off x="1092620" y="3515750"/>
            <a:ext cx="29058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11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개념적 모형 도식화</a:t>
            </a:r>
            <a:endParaRPr kumimoji="0" lang="en-US" altLang="ko-KR" sz="1100" b="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D398BD65-56EE-254A-1BEF-B2AEC13D0D49}"/>
              </a:ext>
            </a:extLst>
          </p:cNvPr>
          <p:cNvGrpSpPr/>
          <p:nvPr/>
        </p:nvGrpSpPr>
        <p:grpSpPr>
          <a:xfrm>
            <a:off x="1034154" y="4044015"/>
            <a:ext cx="3187284" cy="2246769"/>
            <a:chOff x="785596" y="2383768"/>
            <a:chExt cx="3102469" cy="1782972"/>
          </a:xfrm>
        </p:grpSpPr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F5689F06-EB7C-004A-B9D5-146368817BA9}"/>
                </a:ext>
              </a:extLst>
            </p:cNvPr>
            <p:cNvGrpSpPr/>
            <p:nvPr/>
          </p:nvGrpSpPr>
          <p:grpSpPr>
            <a:xfrm>
              <a:off x="785596" y="2383768"/>
              <a:ext cx="3045559" cy="1782972"/>
              <a:chOff x="5118848" y="2157564"/>
              <a:chExt cx="3940216" cy="2079771"/>
            </a:xfrm>
          </p:grpSpPr>
          <p:sp>
            <p:nvSpPr>
              <p:cNvPr id="36" name="대각선 방향의 모서리가 둥근 사각형 21">
                <a:extLst>
                  <a:ext uri="{FF2B5EF4-FFF2-40B4-BE49-F238E27FC236}">
                    <a16:creationId xmlns:a16="http://schemas.microsoft.com/office/drawing/2014/main" id="{E1900BCB-0DDC-4E03-1451-E87EC9512961}"/>
                  </a:ext>
                </a:extLst>
              </p:cNvPr>
              <p:cNvSpPr/>
              <p:nvPr/>
            </p:nvSpPr>
            <p:spPr>
              <a:xfrm>
                <a:off x="5118848" y="2157564"/>
                <a:ext cx="3940216" cy="2079771"/>
              </a:xfrm>
              <a:prstGeom prst="round2DiagRect">
                <a:avLst>
                  <a:gd name="adj1" fmla="val 9761"/>
                  <a:gd name="adj2" fmla="val 0"/>
                </a:avLst>
              </a:prstGeom>
              <a:solidFill>
                <a:schemeClr val="bg1"/>
              </a:solidFill>
              <a:ln w="12700">
                <a:solidFill>
                  <a:srgbClr val="51626F"/>
                </a:solidFill>
              </a:ln>
              <a:effectLst>
                <a:outerShdw blurRad="50800" dist="101600" dir="2700000" algn="tl" rotWithShape="0">
                  <a:srgbClr val="DDD7CA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7" name="직각 삼각형 36">
                <a:extLst>
                  <a:ext uri="{FF2B5EF4-FFF2-40B4-BE49-F238E27FC236}">
                    <a16:creationId xmlns:a16="http://schemas.microsoft.com/office/drawing/2014/main" id="{9AD85AF8-53CC-9861-6980-DB93C929828B}"/>
                  </a:ext>
                </a:extLst>
              </p:cNvPr>
              <p:cNvSpPr/>
              <p:nvPr/>
            </p:nvSpPr>
            <p:spPr>
              <a:xfrm rot="10800000">
                <a:off x="8909355" y="2157564"/>
                <a:ext cx="147348" cy="179956"/>
              </a:xfrm>
              <a:prstGeom prst="rtTriangle">
                <a:avLst/>
              </a:prstGeom>
              <a:solidFill>
                <a:srgbClr val="51626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직각 삼각형 37">
                <a:extLst>
                  <a:ext uri="{FF2B5EF4-FFF2-40B4-BE49-F238E27FC236}">
                    <a16:creationId xmlns:a16="http://schemas.microsoft.com/office/drawing/2014/main" id="{E2462AAA-D9FE-A3BD-CA1E-DA1079D594C1}"/>
                  </a:ext>
                </a:extLst>
              </p:cNvPr>
              <p:cNvSpPr/>
              <p:nvPr/>
            </p:nvSpPr>
            <p:spPr>
              <a:xfrm>
                <a:off x="5118848" y="4057379"/>
                <a:ext cx="147348" cy="179956"/>
              </a:xfrm>
              <a:prstGeom prst="rtTriangle">
                <a:avLst/>
              </a:prstGeom>
              <a:solidFill>
                <a:srgbClr val="51626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7994283-C942-505E-7BA5-DC11F7751DCB}"/>
                </a:ext>
              </a:extLst>
            </p:cNvPr>
            <p:cNvSpPr txBox="1"/>
            <p:nvPr/>
          </p:nvSpPr>
          <p:spPr>
            <a:xfrm>
              <a:off x="842506" y="3847296"/>
              <a:ext cx="3045559" cy="2076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통계적 모형 도식화</a:t>
              </a:r>
              <a:endParaRPr kumimoji="0" lang="en-US" altLang="ko-KR" sz="11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endParaRPr>
            </a:p>
          </p:txBody>
        </p:sp>
      </p:grpSp>
      <p:pic>
        <p:nvPicPr>
          <p:cNvPr id="5" name="shape1040">
            <a:extLst>
              <a:ext uri="{FF2B5EF4-FFF2-40B4-BE49-F238E27FC236}">
                <a16:creationId xmlns:a16="http://schemas.microsoft.com/office/drawing/2014/main" id="{9317E964-7842-16A1-08D7-90D50E93A07F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406940" y="2376977"/>
            <a:ext cx="2322378" cy="1077675"/>
          </a:xfrm>
          <a:prstGeom prst="rect">
            <a:avLst/>
          </a:prstGeom>
        </p:spPr>
      </p:pic>
      <p:pic>
        <p:nvPicPr>
          <p:cNvPr id="12" name="shape1041">
            <a:extLst>
              <a:ext uri="{FF2B5EF4-FFF2-40B4-BE49-F238E27FC236}">
                <a16:creationId xmlns:a16="http://schemas.microsoft.com/office/drawing/2014/main" id="{3916C1A7-C570-C541-A165-A496C05E45C4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446797" y="4229799"/>
            <a:ext cx="2160270" cy="1629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6510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/>
              <a:t>14/24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29689" y="392194"/>
            <a:ext cx="40446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2500" dirty="0">
                <a:solidFill>
                  <a:schemeClr val="bg1"/>
                </a:solidFill>
                <a:latin typeface="+mj-ea"/>
                <a:ea typeface="+mj-ea"/>
              </a:rPr>
              <a:t>Ⅲ</a:t>
            </a:r>
          </a:p>
        </p:txBody>
      </p:sp>
      <p:sp>
        <p:nvSpPr>
          <p:cNvPr id="10" name="순서도: 지연 9"/>
          <p:cNvSpPr/>
          <p:nvPr/>
        </p:nvSpPr>
        <p:spPr>
          <a:xfrm rot="10800000">
            <a:off x="1500525" y="1452851"/>
            <a:ext cx="378618" cy="349204"/>
          </a:xfrm>
          <a:prstGeom prst="flowChartDelay">
            <a:avLst/>
          </a:prstGeom>
          <a:solidFill>
            <a:srgbClr val="51626F"/>
          </a:solidFill>
          <a:ln w="12700">
            <a:solidFill>
              <a:srgbClr val="5162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직사각형 10"/>
              <p:cNvSpPr/>
              <p:nvPr/>
            </p:nvSpPr>
            <p:spPr>
              <a:xfrm>
                <a:off x="1716051" y="1452852"/>
                <a:ext cx="4502617" cy="349202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44515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ko-KR" sz="14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+mj-ea"/>
                    <a:cs typeface="Times New Roman" panose="02020603050405020304" pitchFamily="18" charset="0"/>
                  </a:rPr>
                  <a:t>Distance approach 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sz="1400" b="1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1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𝑳</m:t>
                        </m:r>
                      </m:e>
                      <m:sub>
                        <m:r>
                          <a:rPr lang="en-US" altLang="ko-KR" sz="1400" b="1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altLang="ko-KR" sz="1400" b="1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-metric for fuzzy numbers</a:t>
                </a:r>
                <a:r>
                  <a:rPr lang="en-US" altLang="ko-KR" sz="14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+mj-ea"/>
                    <a:cs typeface="Times New Roman" panose="020206030504050203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1" name="직사각형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6051" y="1452852"/>
                <a:ext cx="4502617" cy="349202"/>
              </a:xfrm>
              <a:prstGeom prst="rect">
                <a:avLst/>
              </a:prstGeom>
              <a:blipFill>
                <a:blip r:embed="rId2"/>
                <a:stretch>
                  <a:fillRect l="-270" b="-8333"/>
                </a:stretch>
              </a:blipFill>
              <a:ln w="12700">
                <a:solidFill>
                  <a:srgbClr val="44515A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그룹 20"/>
          <p:cNvGrpSpPr/>
          <p:nvPr/>
        </p:nvGrpSpPr>
        <p:grpSpPr>
          <a:xfrm>
            <a:off x="311122" y="3591996"/>
            <a:ext cx="4464813" cy="1974259"/>
            <a:chOff x="1320364" y="2947581"/>
            <a:chExt cx="7340074" cy="3172299"/>
          </a:xfrm>
        </p:grpSpPr>
        <p:sp>
          <p:nvSpPr>
            <p:cNvPr id="22" name="대각선 방향의 모서리가 둥근 사각형 21"/>
            <p:cNvSpPr/>
            <p:nvPr/>
          </p:nvSpPr>
          <p:spPr>
            <a:xfrm>
              <a:off x="1320364" y="2947581"/>
              <a:ext cx="7340074" cy="3172299"/>
            </a:xfrm>
            <a:prstGeom prst="round2DiagRect">
              <a:avLst>
                <a:gd name="adj1" fmla="val 9761"/>
                <a:gd name="adj2" fmla="val 0"/>
              </a:avLst>
            </a:prstGeom>
            <a:solidFill>
              <a:schemeClr val="bg1"/>
            </a:solidFill>
            <a:ln w="12700">
              <a:solidFill>
                <a:srgbClr val="51626F"/>
              </a:solidFill>
            </a:ln>
            <a:effectLst>
              <a:outerShdw blurRad="50800" dist="101600" dir="2700000" algn="tl" rotWithShape="0">
                <a:srgbClr val="DDD7CA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각 삼각형 22"/>
            <p:cNvSpPr/>
            <p:nvPr/>
          </p:nvSpPr>
          <p:spPr>
            <a:xfrm rot="10800000">
              <a:off x="8381551" y="2947581"/>
              <a:ext cx="274489" cy="274489"/>
            </a:xfrm>
            <a:prstGeom prst="rtTriangle">
              <a:avLst/>
            </a:prstGeom>
            <a:solidFill>
              <a:srgbClr val="5162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각 삼각형 23"/>
            <p:cNvSpPr/>
            <p:nvPr/>
          </p:nvSpPr>
          <p:spPr>
            <a:xfrm>
              <a:off x="1320364" y="5845391"/>
              <a:ext cx="274489" cy="274489"/>
            </a:xfrm>
            <a:prstGeom prst="rtTriangle">
              <a:avLst/>
            </a:prstGeom>
            <a:solidFill>
              <a:srgbClr val="5162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FF320E47-9940-CFA9-2705-373B2CEF91EF}"/>
              </a:ext>
            </a:extLst>
          </p:cNvPr>
          <p:cNvSpPr txBox="1"/>
          <p:nvPr/>
        </p:nvSpPr>
        <p:spPr>
          <a:xfrm>
            <a:off x="1230502" y="440621"/>
            <a:ext cx="314755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ko-KR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Main Contribution</a:t>
            </a:r>
            <a:endParaRPr kumimoji="0" lang="en-US" altLang="ko-KR" sz="1500" b="1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C172A0DF-A4FD-E74E-8B31-FE2BB907C804}"/>
              </a:ext>
            </a:extLst>
          </p:cNvPr>
          <p:cNvGrpSpPr/>
          <p:nvPr/>
        </p:nvGrpSpPr>
        <p:grpSpPr>
          <a:xfrm>
            <a:off x="1171092" y="1856290"/>
            <a:ext cx="6944291" cy="690359"/>
            <a:chOff x="1166947" y="1508384"/>
            <a:chExt cx="6944291" cy="690359"/>
          </a:xfrm>
        </p:grpSpPr>
        <p:grpSp>
          <p:nvGrpSpPr>
            <p:cNvPr id="6" name="그룹 5"/>
            <p:cNvGrpSpPr/>
            <p:nvPr/>
          </p:nvGrpSpPr>
          <p:grpSpPr>
            <a:xfrm>
              <a:off x="1166947" y="1508384"/>
              <a:ext cx="6426159" cy="613355"/>
              <a:chOff x="1166947" y="1635146"/>
              <a:chExt cx="7593876" cy="738339"/>
            </a:xfrm>
            <a:solidFill>
              <a:srgbClr val="EDE9E2"/>
            </a:solidFill>
          </p:grpSpPr>
          <p:sp>
            <p:nvSpPr>
              <p:cNvPr id="7" name="순서도: 지연 6"/>
              <p:cNvSpPr/>
              <p:nvPr/>
            </p:nvSpPr>
            <p:spPr>
              <a:xfrm rot="10800000">
                <a:off x="1166947" y="1635146"/>
                <a:ext cx="646837" cy="737398"/>
              </a:xfrm>
              <a:prstGeom prst="flowChartDelay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순서도: 지연 7"/>
              <p:cNvSpPr/>
              <p:nvPr/>
            </p:nvSpPr>
            <p:spPr>
              <a:xfrm>
                <a:off x="8113986" y="1635146"/>
                <a:ext cx="646837" cy="738339"/>
              </a:xfrm>
              <a:prstGeom prst="flowChartDelay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직사각형 8"/>
              <p:cNvSpPr/>
              <p:nvPr/>
            </p:nvSpPr>
            <p:spPr>
              <a:xfrm>
                <a:off x="1466942" y="1635146"/>
                <a:ext cx="6892144" cy="73739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 </a:t>
                </a:r>
                <a:endParaRPr lang="ko-KR" altLang="en-US" dirty="0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E78C9CB2-B211-69ED-EC47-945BF6F9437F}"/>
                    </a:ext>
                  </a:extLst>
                </p:cNvPr>
                <p:cNvSpPr txBox="1"/>
                <p:nvPr/>
              </p:nvSpPr>
              <p:spPr>
                <a:xfrm>
                  <a:off x="1440632" y="1599796"/>
                  <a:ext cx="6670606" cy="59894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p>
                        <m:sSupPr>
                          <m:ctrlPr>
                            <a:rPr lang="ko-KR" altLang="ko-KR" sz="1400" i="1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400" i="1">
                              <a:effectLst/>
                              <a:latin typeface="Cambria Math" panose="02040503050406030204" pitchFamily="18" charset="0"/>
                              <a:ea typeface="굴림" panose="020B0600000101010101" pitchFamily="50" charset="-127"/>
                            </a:rPr>
                            <m:t>𝑑</m:t>
                          </m:r>
                        </m:e>
                        <m:sup>
                          <m:r>
                            <a:rPr lang="en-US" altLang="ko-KR" sz="1400" i="1">
                              <a:effectLst/>
                              <a:latin typeface="Cambria Math" panose="02040503050406030204" pitchFamily="18" charset="0"/>
                              <a:ea typeface="굴림" panose="020B0600000101010101" pitchFamily="50" charset="-127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ko-KR" altLang="ko-KR" sz="1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ko-KR" altLang="ko-KR" sz="14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1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𝑋</m:t>
                              </m:r>
                            </m:e>
                          </m:acc>
                          <m:r>
                            <a:rPr lang="en-US" altLang="ko-KR" sz="1400" i="1">
                              <a:effectLst/>
                              <a:latin typeface="Cambria Math" panose="02040503050406030204" pitchFamily="18" charset="0"/>
                              <a:ea typeface="굴림" panose="020B0600000101010101" pitchFamily="50" charset="-127"/>
                            </a:rPr>
                            <m:t>,</m:t>
                          </m:r>
                          <m:acc>
                            <m:accPr>
                              <m:chr m:val="̃"/>
                              <m:ctrlPr>
                                <a:rPr lang="ko-KR" altLang="ko-KR" sz="14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1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</m:d>
                      <m:r>
                        <a:rPr lang="en-US" altLang="ko-KR" sz="1400" i="1">
                          <a:effectLst/>
                          <a:latin typeface="Cambria Math" panose="02040503050406030204" pitchFamily="18" charset="0"/>
                          <a:ea typeface="굴림" panose="020B0600000101010101" pitchFamily="50" charset="-127"/>
                        </a:rPr>
                        <m:t>=</m:t>
                      </m:r>
                      <m:sSubSup>
                        <m:sSubSupPr>
                          <m:ctrlPr>
                            <a:rPr lang="ko-KR" altLang="ko-KR" sz="1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effectLst/>
                              <a:latin typeface="Cambria Math" panose="02040503050406030204" pitchFamily="18" charset="0"/>
                              <a:ea typeface="굴림" panose="020B0600000101010101" pitchFamily="50" charset="-127"/>
                            </a:rPr>
                            <m:t>𝐷</m:t>
                          </m:r>
                        </m:e>
                        <m:sub>
                          <m:r>
                            <a:rPr lang="en-US" altLang="ko-KR" sz="1400" i="1">
                              <a:effectLst/>
                              <a:latin typeface="Cambria Math" panose="02040503050406030204" pitchFamily="18" charset="0"/>
                              <a:ea typeface="굴림" panose="020B0600000101010101" pitchFamily="50" charset="-127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i="1">
                              <a:effectLst/>
                              <a:latin typeface="Cambria Math" panose="02040503050406030204" pitchFamily="18" charset="0"/>
                              <a:ea typeface="굴림" panose="020B0600000101010101" pitchFamily="50" charset="-127"/>
                            </a:rPr>
                            <m:t>2</m:t>
                          </m:r>
                        </m:sup>
                      </m:sSubSup>
                      <m:d>
                        <m:dPr>
                          <m:ctrlPr>
                            <a:rPr lang="ko-KR" altLang="ko-KR" sz="1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400" i="1">
                              <a:effectLst/>
                              <a:latin typeface="Cambria Math" panose="02040503050406030204" pitchFamily="18" charset="0"/>
                              <a:ea typeface="굴림" panose="020B0600000101010101" pitchFamily="50" charset="-127"/>
                            </a:rPr>
                            <m:t>𝑆𝑢𝑝𝑝</m:t>
                          </m:r>
                          <m:r>
                            <a:rPr lang="en-US" altLang="ko-KR" sz="1400" i="1">
                              <a:effectLst/>
                              <a:latin typeface="Cambria Math" panose="02040503050406030204" pitchFamily="18" charset="0"/>
                              <a:ea typeface="굴림" panose="020B0600000101010101" pitchFamily="50" charset="-127"/>
                            </a:rPr>
                            <m:t> </m:t>
                          </m:r>
                          <m:acc>
                            <m:accPr>
                              <m:chr m:val="̃"/>
                              <m:ctrlPr>
                                <a:rPr lang="ko-KR" altLang="ko-KR" sz="14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1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𝑋</m:t>
                              </m:r>
                            </m:e>
                          </m:acc>
                          <m:r>
                            <a:rPr lang="en-US" altLang="ko-KR" sz="1400" i="1">
                              <a:effectLst/>
                              <a:latin typeface="Cambria Math" panose="02040503050406030204" pitchFamily="18" charset="0"/>
                              <a:ea typeface="굴림" panose="020B0600000101010101" pitchFamily="50" charset="-127"/>
                            </a:rPr>
                            <m:t>, </m:t>
                          </m:r>
                          <m:r>
                            <a:rPr lang="en-US" altLang="ko-KR" sz="1400" i="1">
                              <a:effectLst/>
                              <a:latin typeface="Cambria Math" panose="02040503050406030204" pitchFamily="18" charset="0"/>
                              <a:ea typeface="굴림" panose="020B0600000101010101" pitchFamily="50" charset="-127"/>
                            </a:rPr>
                            <m:t>𝑠𝑢𝑝𝑝</m:t>
                          </m:r>
                          <m:r>
                            <a:rPr lang="en-US" altLang="ko-KR" sz="1400" i="1">
                              <a:effectLst/>
                              <a:latin typeface="Cambria Math" panose="02040503050406030204" pitchFamily="18" charset="0"/>
                              <a:ea typeface="굴림" panose="020B0600000101010101" pitchFamily="50" charset="-127"/>
                            </a:rPr>
                            <m:t> </m:t>
                          </m:r>
                          <m:acc>
                            <m:accPr>
                              <m:chr m:val="̃"/>
                              <m:ctrlPr>
                                <a:rPr lang="ko-KR" altLang="ko-KR" sz="14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1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𝑌</m:t>
                              </m:r>
                            </m:e>
                          </m:acc>
                          <m:r>
                            <a:rPr lang="en-US" altLang="ko-KR" sz="1400" i="1">
                              <a:effectLst/>
                              <a:latin typeface="Cambria Math" panose="02040503050406030204" pitchFamily="18" charset="0"/>
                              <a:ea typeface="굴림" panose="020B0600000101010101" pitchFamily="50" charset="-127"/>
                            </a:rPr>
                            <m:t> </m:t>
                          </m:r>
                        </m:e>
                      </m:d>
                    </m:oMath>
                  </a14:m>
                  <a:r>
                    <a:rPr lang="en-US" altLang="ko-KR" sz="1400" dirty="0"/>
                    <a:t> </a:t>
                  </a:r>
                  <a14:m>
                    <m:oMath xmlns:m="http://schemas.openxmlformats.org/officeDocument/2006/math">
                      <m:r>
                        <a:rPr lang="en-US" altLang="ko-KR" sz="1400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ko-KR" altLang="ko-KR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ko-KR" altLang="ko-KR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ko-KR" altLang="ko-KR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altLang="ko-KR" sz="1400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ko-KR" altLang="ko-KR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ko-KR" altLang="ko-KR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ko-KR" sz="1400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</m:acc>
                                </m:e>
                              </m:d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ko-KR" altLang="ko-KR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altLang="ko-KR" sz="1400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ko-KR" altLang="ko-KR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ko-KR" altLang="ko-KR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ko-KR" sz="1400" i="1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</m:acc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1400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ko-KR" altLang="ko-KR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ko-KR" altLang="ko-KR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ko-KR" altLang="ko-KR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altLang="ko-KR" sz="14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ko-KR" altLang="ko-KR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ko-KR" altLang="ko-KR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ko-KR" sz="1400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</m:acc>
                                </m:e>
                              </m:d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ko-KR" altLang="ko-KR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altLang="ko-KR" sz="14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ko-KR" altLang="ko-KR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ko-KR" altLang="ko-KR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ko-KR" sz="1400" i="1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</m:acc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a14:m>
                  <a:endParaRPr lang="ko-KR" altLang="ko-KR" sz="14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  <a:p>
                  <a:endParaRPr lang="ko-KR" altLang="en-US" sz="140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E78C9CB2-B211-69ED-EC47-945BF6F9437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40632" y="1599796"/>
                  <a:ext cx="6670606" cy="598947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C59054C5-367B-CE18-4EB3-D7C61DE0F809}"/>
              </a:ext>
            </a:extLst>
          </p:cNvPr>
          <p:cNvGrpSpPr/>
          <p:nvPr/>
        </p:nvGrpSpPr>
        <p:grpSpPr>
          <a:xfrm>
            <a:off x="622019" y="3425073"/>
            <a:ext cx="3673378" cy="408265"/>
            <a:chOff x="338601" y="2621806"/>
            <a:chExt cx="3673378" cy="408265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31397C9B-1E9E-C698-EEE7-FC6B0816C75A}"/>
                </a:ext>
              </a:extLst>
            </p:cNvPr>
            <p:cNvGrpSpPr/>
            <p:nvPr/>
          </p:nvGrpSpPr>
          <p:grpSpPr>
            <a:xfrm>
              <a:off x="338601" y="2621806"/>
              <a:ext cx="3587940" cy="408265"/>
              <a:chOff x="1166947" y="1635146"/>
              <a:chExt cx="7593876" cy="738339"/>
            </a:xfrm>
            <a:solidFill>
              <a:srgbClr val="EDE9E2"/>
            </a:solidFill>
          </p:grpSpPr>
          <p:sp>
            <p:nvSpPr>
              <p:cNvPr id="19" name="순서도: 지연 18">
                <a:extLst>
                  <a:ext uri="{FF2B5EF4-FFF2-40B4-BE49-F238E27FC236}">
                    <a16:creationId xmlns:a16="http://schemas.microsoft.com/office/drawing/2014/main" id="{D9973E51-9473-5206-536E-95A39EC1E1CF}"/>
                  </a:ext>
                </a:extLst>
              </p:cNvPr>
              <p:cNvSpPr/>
              <p:nvPr/>
            </p:nvSpPr>
            <p:spPr>
              <a:xfrm rot="10800000">
                <a:off x="1166947" y="1635146"/>
                <a:ext cx="646837" cy="737398"/>
              </a:xfrm>
              <a:prstGeom prst="flowChartDelay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순서도: 지연 19">
                <a:extLst>
                  <a:ext uri="{FF2B5EF4-FFF2-40B4-BE49-F238E27FC236}">
                    <a16:creationId xmlns:a16="http://schemas.microsoft.com/office/drawing/2014/main" id="{79BF30E2-F720-491B-5381-0E9D18513B25}"/>
                  </a:ext>
                </a:extLst>
              </p:cNvPr>
              <p:cNvSpPr/>
              <p:nvPr/>
            </p:nvSpPr>
            <p:spPr>
              <a:xfrm>
                <a:off x="8113986" y="1635146"/>
                <a:ext cx="646837" cy="738339"/>
              </a:xfrm>
              <a:prstGeom prst="flowChartDelay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883CFACF-6D7C-C9E1-C7C4-B353C61F73FB}"/>
                  </a:ext>
                </a:extLst>
              </p:cNvPr>
              <p:cNvSpPr/>
              <p:nvPr/>
            </p:nvSpPr>
            <p:spPr>
              <a:xfrm>
                <a:off x="1466942" y="1635146"/>
                <a:ext cx="6892144" cy="73739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 </a:t>
                </a:r>
                <a:endParaRPr lang="ko-KR" altLang="en-US" dirty="0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22CA0FFC-0D0C-3170-D949-E6CC737CAC42}"/>
                    </a:ext>
                  </a:extLst>
                </p:cNvPr>
                <p:cNvSpPr txBox="1"/>
                <p:nvPr/>
              </p:nvSpPr>
              <p:spPr>
                <a:xfrm>
                  <a:off x="338601" y="2652255"/>
                  <a:ext cx="3673378" cy="33592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ko-KR" altLang="ko-KR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̃"/>
                                <m:ctrlPr>
                                  <a:rPr lang="ko-KR" altLang="ko-KR" sz="1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sz="1400" i="1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ko-KR" altLang="ko-KR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⊕</m:t>
                        </m:r>
                        <m:sSub>
                          <m:sSubPr>
                            <m:ctrlPr>
                              <a:rPr lang="ko-KR" altLang="ko-KR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ko-KR" altLang="ko-KR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̃"/>
                                <m:ctrlPr>
                                  <a:rPr lang="ko-KR" altLang="ko-KR" sz="1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sz="1400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⊕</m:t>
                        </m:r>
                        <m:sSub>
                          <m:sSubPr>
                            <m:ctrlPr>
                              <a:rPr lang="ko-KR" altLang="ko-KR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ko-KR" altLang="ko-KR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̃"/>
                                <m:ctrlPr>
                                  <a:rPr lang="ko-KR" altLang="ko-KR" sz="1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sz="1400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⊕⋯⊕</m:t>
                        </m:r>
                        <m:sSub>
                          <m:sSubPr>
                            <m:ctrlPr>
                              <a:rPr lang="ko-KR" altLang="ko-KR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sSub>
                          <m:sSubPr>
                            <m:ctrlPr>
                              <a:rPr lang="ko-KR" altLang="ko-KR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̃"/>
                                <m:ctrlPr>
                                  <a:rPr lang="ko-KR" altLang="ko-KR" sz="1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sz="1400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𝑖𝑝</m:t>
                            </m:r>
                          </m:sub>
                        </m:sSub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⊕</m:t>
                        </m:r>
                        <m:sSub>
                          <m:sSubPr>
                            <m:ctrlPr>
                              <a:rPr lang="ko-KR" altLang="ko-KR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̃"/>
                                <m:ctrlPr>
                                  <a:rPr lang="ko-KR" altLang="ko-KR" sz="1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sz="1400" i="1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ko-KR" altLang="en-US" sz="1400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22CA0FFC-0D0C-3170-D949-E6CC737CAC4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8601" y="2652255"/>
                  <a:ext cx="3673378" cy="335926"/>
                </a:xfrm>
                <a:prstGeom prst="rect">
                  <a:avLst/>
                </a:prstGeom>
                <a:blipFill>
                  <a:blip r:embed="rId4"/>
                  <a:stretch>
                    <a:fillRect t="-3636" r="-1658" b="-1818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A3D4BC24-B95C-E6AB-3276-AD44247EBD86}"/>
              </a:ext>
            </a:extLst>
          </p:cNvPr>
          <p:cNvGrpSpPr/>
          <p:nvPr/>
        </p:nvGrpSpPr>
        <p:grpSpPr>
          <a:xfrm>
            <a:off x="-131375" y="3900249"/>
            <a:ext cx="4893106" cy="1148460"/>
            <a:chOff x="-87914" y="3449377"/>
            <a:chExt cx="4569839" cy="89998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48D93DA9-B30E-95EA-2A79-32983AD2B4D0}"/>
                    </a:ext>
                  </a:extLst>
                </p:cNvPr>
                <p:cNvSpPr txBox="1"/>
                <p:nvPr/>
              </p:nvSpPr>
              <p:spPr>
                <a:xfrm>
                  <a:off x="526464" y="3750167"/>
                  <a:ext cx="2216736" cy="57304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400" dirty="0"/>
                    <a:t>=</a:t>
                  </a:r>
                  <a:r>
                    <a:rPr lang="ko-KR" altLang="ko-KR" sz="1400" dirty="0">
                      <a:effectLst/>
                      <a:ea typeface="Cambria Math" panose="02040503050406030204" pitchFamily="18" charset="0"/>
                    </a:rPr>
                    <a:t> </a:t>
                  </a:r>
                  <a:r>
                    <a:rPr lang="en-US" altLang="ko-KR" sz="1400" dirty="0">
                      <a:effectLst/>
                      <a:ea typeface="Cambria Math" panose="02040503050406030204" pitchFamily="18" charset="0"/>
                    </a:rPr>
                    <a:t> </a:t>
                  </a:r>
                  <a14:m>
                    <m:oMath xmlns:m="http://schemas.openxmlformats.org/officeDocument/2006/math">
                      <m:nary>
                        <m:naryPr>
                          <m:chr m:val="∑"/>
                          <m:limLoc m:val="undOvr"/>
                          <m:ctrlPr>
                            <a:rPr lang="ko-KR" altLang="ko-KR" sz="1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ko-KR" sz="1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altLang="ko-KR" sz="1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1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ko-KR" altLang="ko-KR" sz="14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altLang="ko-KR" sz="1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ko-KR" sz="1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(</m:t>
                          </m:r>
                          <m:acc>
                            <m:accPr>
                              <m:chr m:val="̃"/>
                              <m:ctrlPr>
                                <a:rPr lang="ko-KR" altLang="ko-KR" sz="14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ko-KR" altLang="ko-KR" sz="1400" i="1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altLang="ko-KR" sz="14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  <m:r>
                            <a:rPr lang="en-US" altLang="ko-KR" sz="1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,</m:t>
                          </m:r>
                          <m:nary>
                            <m:naryPr>
                              <m:chr m:val="∑"/>
                              <m:limLoc m:val="undOvr"/>
                              <m:ctrlPr>
                                <a:rPr lang="ko-KR" altLang="ko-KR" sz="14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ko-KR" sz="1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𝑗</m:t>
                              </m:r>
                              <m:r>
                                <a:rPr lang="en-US" altLang="ko-KR" sz="1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altLang="ko-KR" sz="1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𝑝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ko-KR" altLang="ko-KR" sz="1400" i="1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altLang="ko-KR" sz="14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𝑘𝑗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ko-KR" altLang="ko-KR" sz="1400" i="1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ko-KR" altLang="ko-KR" sz="1400" i="1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ko-KR" sz="14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  <m:t>𝑋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ko-KR" sz="14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  <m:r>
                                <a:rPr lang="en-US" altLang="ko-KR" sz="1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</m:oMath>
                  </a14:m>
                  <a:endParaRPr lang="en-US" altLang="ko-KR" sz="1400" dirty="0">
                    <a:effectLst/>
                    <a:ea typeface="Times New Roman" panose="02020603050405020304" pitchFamily="18" charset="0"/>
                  </a:endParaRPr>
                </a:p>
                <a:p>
                  <a:r>
                    <a:rPr lang="en-US" altLang="ko-KR" sz="1400" dirty="0"/>
                    <a:t>= </a:t>
                  </a:r>
                  <a:endParaRPr lang="ko-KR" altLang="en-US" sz="1400" dirty="0"/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48D93DA9-B30E-95EA-2A79-32983AD2B4D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6464" y="3750167"/>
                  <a:ext cx="2216736" cy="573042"/>
                </a:xfrm>
                <a:prstGeom prst="rect">
                  <a:avLst/>
                </a:prstGeom>
                <a:blipFill>
                  <a:blip r:embed="rId5"/>
                  <a:stretch>
                    <a:fillRect l="-2308" t="-40833" b="-1166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F0BADF6D-C40F-9EA0-2C07-F0EA60B38265}"/>
                    </a:ext>
                  </a:extLst>
                </p:cNvPr>
                <p:cNvSpPr txBox="1"/>
                <p:nvPr/>
              </p:nvSpPr>
              <p:spPr>
                <a:xfrm>
                  <a:off x="-87914" y="3449377"/>
                  <a:ext cx="2907023" cy="26837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400" i="1" smtClean="0">
                            <a:latin typeface="Cambria Math" panose="02040503050406030204" pitchFamily="18" charset="0"/>
                          </a:rPr>
                          <m:t>𝑄</m:t>
                        </m:r>
                        <m:d>
                          <m:dPr>
                            <m:ctrlPr>
                              <a:rPr lang="ko-KR" altLang="ko-KR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ko-KR" altLang="ko-KR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400" i="1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altLang="ko-KR" sz="14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altLang="ko-KR" sz="1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ko-KR" altLang="ko-KR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4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ko-KR" sz="1400" i="1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altLang="ko-KR" sz="14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altLang="ko-KR" sz="1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, ⋯, </m:t>
                            </m:r>
                            <m:sSub>
                              <m:sSubPr>
                                <m:ctrlPr>
                                  <a:rPr lang="ko-KR" altLang="ko-KR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400" i="1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altLang="ko-KR" sz="1400" i="1">
                                    <a:latin typeface="Cambria Math" panose="02040503050406030204" pitchFamily="18" charset="0"/>
                                  </a:rPr>
                                  <m:t>𝑘𝑝</m:t>
                                </m:r>
                              </m:sub>
                            </m:sSub>
                          </m:e>
                        </m:d>
                        <m:r>
                          <a:rPr lang="en-US" altLang="ko-KR" sz="1400" b="0" i="0" smtClean="0">
                            <a:latin typeface="Cambria Math" panose="02040503050406030204" pitchFamily="18" charset="0"/>
                          </a:rPr>
                          <m:t>  </m:t>
                        </m:r>
                      </m:oMath>
                    </m:oMathPara>
                  </a14:m>
                  <a:endParaRPr lang="ko-KR" altLang="ko-KR" sz="1400" dirty="0"/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F0BADF6D-C40F-9EA0-2C07-F0EA60B3826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87914" y="3449377"/>
                  <a:ext cx="2907023" cy="268371"/>
                </a:xfrm>
                <a:prstGeom prst="rect">
                  <a:avLst/>
                </a:prstGeom>
                <a:blipFill>
                  <a:blip r:embed="rId6"/>
                  <a:stretch>
                    <a:fillRect b="-178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26BAE633-B615-7171-62EF-9E15E6C8721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55246" y="3981375"/>
              <a:ext cx="3726679" cy="367984"/>
            </a:xfrm>
            <a:prstGeom prst="rect">
              <a:avLst/>
            </a:prstGeom>
          </p:spPr>
        </p:pic>
      </p:grp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29B23F5B-EF8D-76A0-300F-862BEF00D7B1}"/>
              </a:ext>
            </a:extLst>
          </p:cNvPr>
          <p:cNvCxnSpPr/>
          <p:nvPr/>
        </p:nvCxnSpPr>
        <p:spPr>
          <a:xfrm>
            <a:off x="4916056" y="4579126"/>
            <a:ext cx="40575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57604925-E15F-CBBC-6FF9-48012848B705}"/>
              </a:ext>
            </a:extLst>
          </p:cNvPr>
          <p:cNvGrpSpPr/>
          <p:nvPr/>
        </p:nvGrpSpPr>
        <p:grpSpPr>
          <a:xfrm>
            <a:off x="5382110" y="3579844"/>
            <a:ext cx="4212768" cy="1974259"/>
            <a:chOff x="1320364" y="2947581"/>
            <a:chExt cx="7340074" cy="3172299"/>
          </a:xfrm>
        </p:grpSpPr>
        <p:sp>
          <p:nvSpPr>
            <p:cNvPr id="48" name="대각선 방향의 모서리가 둥근 사각형 21">
              <a:extLst>
                <a:ext uri="{FF2B5EF4-FFF2-40B4-BE49-F238E27FC236}">
                  <a16:creationId xmlns:a16="http://schemas.microsoft.com/office/drawing/2014/main" id="{29FAE250-56E6-1CD9-4DAA-755876712C88}"/>
                </a:ext>
              </a:extLst>
            </p:cNvPr>
            <p:cNvSpPr/>
            <p:nvPr/>
          </p:nvSpPr>
          <p:spPr>
            <a:xfrm>
              <a:off x="1320364" y="2947581"/>
              <a:ext cx="7340074" cy="3172299"/>
            </a:xfrm>
            <a:prstGeom prst="round2DiagRect">
              <a:avLst>
                <a:gd name="adj1" fmla="val 9761"/>
                <a:gd name="adj2" fmla="val 0"/>
              </a:avLst>
            </a:prstGeom>
            <a:solidFill>
              <a:schemeClr val="bg1"/>
            </a:solidFill>
            <a:ln w="12700">
              <a:solidFill>
                <a:srgbClr val="51626F"/>
              </a:solidFill>
            </a:ln>
            <a:effectLst>
              <a:outerShdw blurRad="50800" dist="101600" dir="2700000" algn="tl" rotWithShape="0">
                <a:srgbClr val="DDD7CA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직각 삼각형 48">
              <a:extLst>
                <a:ext uri="{FF2B5EF4-FFF2-40B4-BE49-F238E27FC236}">
                  <a16:creationId xmlns:a16="http://schemas.microsoft.com/office/drawing/2014/main" id="{D19E76E1-9020-F1AD-BA21-7ACDF2FE5642}"/>
                </a:ext>
              </a:extLst>
            </p:cNvPr>
            <p:cNvSpPr/>
            <p:nvPr/>
          </p:nvSpPr>
          <p:spPr>
            <a:xfrm rot="10800000">
              <a:off x="8381551" y="2947581"/>
              <a:ext cx="274489" cy="274489"/>
            </a:xfrm>
            <a:prstGeom prst="rtTriangle">
              <a:avLst/>
            </a:prstGeom>
            <a:solidFill>
              <a:srgbClr val="5162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직각 삼각형 49">
              <a:extLst>
                <a:ext uri="{FF2B5EF4-FFF2-40B4-BE49-F238E27FC236}">
                  <a16:creationId xmlns:a16="http://schemas.microsoft.com/office/drawing/2014/main" id="{69D7A670-E901-A1FC-7DD1-5063604BE361}"/>
                </a:ext>
              </a:extLst>
            </p:cNvPr>
            <p:cNvSpPr/>
            <p:nvPr/>
          </p:nvSpPr>
          <p:spPr>
            <a:xfrm>
              <a:off x="1320364" y="5845391"/>
              <a:ext cx="274489" cy="274489"/>
            </a:xfrm>
            <a:prstGeom prst="rtTriangle">
              <a:avLst/>
            </a:prstGeom>
            <a:solidFill>
              <a:srgbClr val="5162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A34F5519-791E-6A55-2068-BD1C2AC9663C}"/>
              </a:ext>
            </a:extLst>
          </p:cNvPr>
          <p:cNvGrpSpPr/>
          <p:nvPr/>
        </p:nvGrpSpPr>
        <p:grpSpPr>
          <a:xfrm>
            <a:off x="6300221" y="3420446"/>
            <a:ext cx="2068935" cy="375020"/>
            <a:chOff x="1166947" y="1635146"/>
            <a:chExt cx="7593876" cy="738339"/>
          </a:xfrm>
          <a:solidFill>
            <a:srgbClr val="EDE9E2"/>
          </a:solidFill>
        </p:grpSpPr>
        <p:sp>
          <p:nvSpPr>
            <p:cNvPr id="54" name="순서도: 지연 53">
              <a:extLst>
                <a:ext uri="{FF2B5EF4-FFF2-40B4-BE49-F238E27FC236}">
                  <a16:creationId xmlns:a16="http://schemas.microsoft.com/office/drawing/2014/main" id="{EAFC1CD8-1538-A218-A961-B728558AAB6F}"/>
                </a:ext>
              </a:extLst>
            </p:cNvPr>
            <p:cNvSpPr/>
            <p:nvPr/>
          </p:nvSpPr>
          <p:spPr>
            <a:xfrm rot="10800000">
              <a:off x="1166947" y="1635146"/>
              <a:ext cx="646837" cy="737398"/>
            </a:xfrm>
            <a:prstGeom prst="flowChartDelay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순서도: 지연 54">
              <a:extLst>
                <a:ext uri="{FF2B5EF4-FFF2-40B4-BE49-F238E27FC236}">
                  <a16:creationId xmlns:a16="http://schemas.microsoft.com/office/drawing/2014/main" id="{2DD8D7BC-FCF5-73C1-BB0C-C4F3C7732897}"/>
                </a:ext>
              </a:extLst>
            </p:cNvPr>
            <p:cNvSpPr/>
            <p:nvPr/>
          </p:nvSpPr>
          <p:spPr>
            <a:xfrm>
              <a:off x="8113986" y="1635146"/>
              <a:ext cx="646837" cy="738339"/>
            </a:xfrm>
            <a:prstGeom prst="flowChartDelay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ADCE418B-8B63-3B6B-5ECC-B81F4FE63123}"/>
                </a:ext>
              </a:extLst>
            </p:cNvPr>
            <p:cNvSpPr/>
            <p:nvPr/>
          </p:nvSpPr>
          <p:spPr>
            <a:xfrm>
              <a:off x="1466942" y="1635146"/>
              <a:ext cx="6892144" cy="73739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 </a:t>
              </a:r>
              <a:endParaRPr lang="ko-KR" altLang="en-US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26088499-2A56-2DB2-7393-3A3ADFE0D49A}"/>
                  </a:ext>
                </a:extLst>
              </p:cNvPr>
              <p:cNvSpPr txBox="1"/>
              <p:nvPr/>
            </p:nvSpPr>
            <p:spPr>
              <a:xfrm>
                <a:off x="5865243" y="3394773"/>
                <a:ext cx="2846248" cy="3835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ko-KR" altLang="ko-KR" sz="1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ko-KR" altLang="ko-KR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acc>
                      <m:r>
                        <a:rPr lang="en-US" altLang="ko-KR" sz="14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ko-KR" altLang="ko-KR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ko-KR" altLang="ko-KR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ko-KR" altLang="ko-KR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ko-KR" altLang="ko-KR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ko-KR" sz="1400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altLang="ko-KR" sz="1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  <m:t>⋄</m:t>
                              </m:r>
                              <m:acc>
                                <m:accPr>
                                  <m:chr m:val="̃"/>
                                  <m:ctrlPr>
                                    <a:rPr lang="ko-KR" altLang="ko-KR" sz="1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sz="14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ko-KR" altLang="ko-KR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̃"/>
                              <m:ctrlPr>
                                <a:rPr lang="ko-KR" altLang="ko-KR" sz="1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e>
                        <m:sup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altLang="ko-KR" sz="1400" i="1">
                          <a:latin typeface="Cambria Math" panose="02040503050406030204" pitchFamily="18" charset="0"/>
                        </a:rPr>
                        <m:t>⋄</m:t>
                      </m:r>
                      <m:acc>
                        <m:accPr>
                          <m:chr m:val="̃"/>
                          <m:ctrlPr>
                            <a:rPr lang="ko-KR" altLang="ko-KR" sz="1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26088499-2A56-2DB2-7393-3A3ADFE0D4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5243" y="3394773"/>
                <a:ext cx="2846248" cy="383503"/>
              </a:xfrm>
              <a:prstGeom prst="rect">
                <a:avLst/>
              </a:prstGeom>
              <a:blipFill>
                <a:blip r:embed="rId8"/>
                <a:stretch>
                  <a:fillRect b="-317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34115D0D-E184-28F5-723B-59C639C6DEA6}"/>
                  </a:ext>
                </a:extLst>
              </p:cNvPr>
              <p:cNvSpPr txBox="1"/>
              <p:nvPr/>
            </p:nvSpPr>
            <p:spPr>
              <a:xfrm>
                <a:off x="5597451" y="3778754"/>
                <a:ext cx="4212767" cy="18094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𝑤h𝑒𝑟𝑒</m:t>
                      </m:r>
                    </m:oMath>
                  </m:oMathPara>
                </a14:m>
                <a:endParaRPr lang="en-US" altLang="ko-KR" sz="14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ko-KR" altLang="ko-KR" sz="1400" i="1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̃"/>
                              <m:ctrlPr>
                                <a:rPr lang="ko-KR" altLang="ko-KR" sz="14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1400" i="1">
                                  <a:effectLst/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</a:rPr>
                                <m:t>𝑋</m:t>
                              </m:r>
                            </m:e>
                          </m:acc>
                        </m:e>
                        <m:sup>
                          <m:r>
                            <a:rPr lang="en-US" altLang="ko-KR" sz="1400" i="1"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𝑡</m:t>
                          </m:r>
                        </m:sup>
                      </m:sSup>
                      <m:r>
                        <a:rPr lang="en-US" altLang="ko-KR" sz="1400" i="1"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⋄</m:t>
                      </m:r>
                      <m:acc>
                        <m:accPr>
                          <m:chr m:val="̃"/>
                          <m:ctrlPr>
                            <a:rPr lang="ko-KR" altLang="ko-KR" sz="1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1400" i="1"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𝑋</m:t>
                          </m:r>
                        </m:e>
                      </m:acc>
                      <m:r>
                        <a:rPr lang="en-US" altLang="ko-KR" sz="1400" i="1"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=</m:t>
                      </m:r>
                      <m:sSub>
                        <m:sSubPr>
                          <m:ctrlPr>
                            <a:rPr lang="ko-KR" altLang="ko-KR" sz="1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ko-KR" altLang="ko-KR" sz="14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limLoc m:val="undOvr"/>
                                  <m:ctrlPr>
                                    <a:rPr lang="ko-KR" altLang="ko-KR" sz="1400" i="1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altLang="ko-KR" sz="1400" i="1">
                                      <a:effectLst/>
                                      <a:latin typeface="Cambria Math" panose="02040503050406030204" pitchFamily="18" charset="0"/>
                                      <a:ea typeface="굴림" panose="020B0600000101010101" pitchFamily="50" charset="-127"/>
                                    </a:rPr>
                                    <m:t>𝑖</m:t>
                                  </m:r>
                                  <m:r>
                                    <a:rPr lang="en-US" altLang="ko-KR" sz="1400" i="1">
                                      <a:effectLst/>
                                      <a:latin typeface="Cambria Math" panose="02040503050406030204" pitchFamily="18" charset="0"/>
                                      <a:ea typeface="굴림" panose="020B0600000101010101" pitchFamily="50" charset="-127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altLang="ko-KR" sz="1400" i="1">
                                      <a:effectLst/>
                                      <a:latin typeface="Cambria Math" panose="02040503050406030204" pitchFamily="18" charset="0"/>
                                      <a:ea typeface="굴림" panose="020B0600000101010101" pitchFamily="50" charset="-127"/>
                                    </a:rPr>
                                    <m:t>𝑛</m:t>
                                  </m:r>
                                </m:sup>
                                <m:e>
                                  <m:r>
                                    <a:rPr lang="en-US" altLang="ko-KR" sz="1400" i="1">
                                      <a:effectLst/>
                                      <a:latin typeface="Cambria Math" panose="02040503050406030204" pitchFamily="18" charset="0"/>
                                      <a:ea typeface="굴림" panose="020B0600000101010101" pitchFamily="50" charset="-127"/>
                                    </a:rPr>
                                    <m:t>(</m:t>
                                  </m:r>
                                </m:e>
                              </m:nary>
                              <m:sSub>
                                <m:sSubPr>
                                  <m:ctrlPr>
                                    <a:rPr lang="ko-KR" altLang="ko-KR" sz="1400" i="1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i="1">
                                      <a:effectLst/>
                                      <a:latin typeface="Cambria Math" panose="02040503050406030204" pitchFamily="18" charset="0"/>
                                      <a:ea typeface="굴림" panose="020B0600000101010101" pitchFamily="50" charset="-127"/>
                                    </a:rPr>
                                    <m:t>𝑙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ko-KR" altLang="ko-KR" sz="1400" i="1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400" i="1">
                                          <a:effectLst/>
                                          <a:latin typeface="Cambria Math" panose="02040503050406030204" pitchFamily="18" charset="0"/>
                                          <a:ea typeface="굴림" panose="020B0600000101010101" pitchFamily="50" charset="-127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ko-KR" sz="1400" i="1">
                                          <a:effectLst/>
                                          <a:latin typeface="Cambria Math" panose="02040503050406030204" pitchFamily="18" charset="0"/>
                                          <a:ea typeface="굴림" panose="020B0600000101010101" pitchFamily="50" charset="-127"/>
                                        </a:rPr>
                                        <m:t>𝑖𝑙</m:t>
                                      </m:r>
                                    </m:sub>
                                  </m:sSub>
                                </m:sub>
                              </m:sSub>
                              <m:sSub>
                                <m:sSubPr>
                                  <m:ctrlPr>
                                    <a:rPr lang="ko-KR" altLang="ko-KR" sz="1400" i="1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i="1">
                                      <a:effectLst/>
                                      <a:latin typeface="Cambria Math" panose="02040503050406030204" pitchFamily="18" charset="0"/>
                                      <a:ea typeface="굴림" panose="020B0600000101010101" pitchFamily="50" charset="-127"/>
                                    </a:rPr>
                                    <m:t>𝑙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ko-KR" altLang="ko-KR" sz="1400" i="1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400" i="1">
                                          <a:effectLst/>
                                          <a:latin typeface="Cambria Math" panose="02040503050406030204" pitchFamily="18" charset="0"/>
                                          <a:ea typeface="굴림" panose="020B0600000101010101" pitchFamily="50" charset="-127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ko-KR" sz="1400" i="1">
                                          <a:effectLst/>
                                          <a:latin typeface="Cambria Math" panose="02040503050406030204" pitchFamily="18" charset="0"/>
                                          <a:ea typeface="굴림" panose="020B0600000101010101" pitchFamily="50" charset="-127"/>
                                        </a:rPr>
                                        <m:t>𝑖𝑗</m:t>
                                      </m:r>
                                    </m:sub>
                                  </m:sSub>
                                </m:sub>
                              </m:sSub>
                              <m:r>
                                <a:rPr lang="en-US" altLang="ko-KR" sz="1400" i="1">
                                  <a:effectLst/>
                                  <a:latin typeface="Cambria Math" panose="02040503050406030204" pitchFamily="18" charset="0"/>
                                  <a:ea typeface="굴림" panose="020B0600000101010101" pitchFamily="50" charset="-127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ko-KR" altLang="ko-KR" sz="1400" i="1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i="1">
                                      <a:effectLst/>
                                      <a:latin typeface="Cambria Math" panose="02040503050406030204" pitchFamily="18" charset="0"/>
                                      <a:ea typeface="굴림" panose="020B0600000101010101" pitchFamily="50" charset="-127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1400" i="1">
                                      <a:effectLst/>
                                      <a:latin typeface="Cambria Math" panose="02040503050406030204" pitchFamily="18" charset="0"/>
                                      <a:ea typeface="굴림" panose="020B0600000101010101" pitchFamily="50" charset="-127"/>
                                    </a:rPr>
                                    <m:t>𝑖𝑙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ko-KR" altLang="ko-KR" sz="1400" i="1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i="1">
                                      <a:effectLst/>
                                      <a:latin typeface="Cambria Math" panose="02040503050406030204" pitchFamily="18" charset="0"/>
                                      <a:ea typeface="굴림" panose="020B0600000101010101" pitchFamily="50" charset="-127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1400" i="1">
                                      <a:effectLst/>
                                      <a:latin typeface="Cambria Math" panose="02040503050406030204" pitchFamily="18" charset="0"/>
                                      <a:ea typeface="굴림" panose="020B0600000101010101" pitchFamily="50" charset="-127"/>
                                    </a:rPr>
                                    <m:t>𝑖𝑗</m:t>
                                  </m:r>
                                </m:sub>
                              </m:sSub>
                              <m:r>
                                <a:rPr lang="en-US" altLang="ko-KR" sz="1400" i="1">
                                  <a:effectLst/>
                                  <a:latin typeface="Cambria Math" panose="02040503050406030204" pitchFamily="18" charset="0"/>
                                  <a:ea typeface="굴림" panose="020B0600000101010101" pitchFamily="50" charset="-127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ko-KR" altLang="ko-KR" sz="1400" i="1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i="1">
                                      <a:effectLst/>
                                      <a:latin typeface="Cambria Math" panose="02040503050406030204" pitchFamily="18" charset="0"/>
                                      <a:ea typeface="굴림" panose="020B0600000101010101" pitchFamily="50" charset="-127"/>
                                    </a:rPr>
                                    <m:t>𝑟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ko-KR" altLang="ko-KR" sz="1400" i="1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400" i="1">
                                          <a:effectLst/>
                                          <a:latin typeface="Cambria Math" panose="02040503050406030204" pitchFamily="18" charset="0"/>
                                          <a:ea typeface="굴림" panose="020B0600000101010101" pitchFamily="50" charset="-127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ko-KR" sz="1400" i="1">
                                          <a:effectLst/>
                                          <a:latin typeface="Cambria Math" panose="02040503050406030204" pitchFamily="18" charset="0"/>
                                          <a:ea typeface="굴림" panose="020B0600000101010101" pitchFamily="50" charset="-127"/>
                                        </a:rPr>
                                        <m:t>𝑖𝑙</m:t>
                                      </m:r>
                                    </m:sub>
                                  </m:sSub>
                                </m:sub>
                              </m:sSub>
                              <m:sSub>
                                <m:sSubPr>
                                  <m:ctrlPr>
                                    <a:rPr lang="ko-KR" altLang="ko-KR" sz="1400" i="1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i="1">
                                      <a:effectLst/>
                                      <a:latin typeface="Cambria Math" panose="02040503050406030204" pitchFamily="18" charset="0"/>
                                      <a:ea typeface="굴림" panose="020B0600000101010101" pitchFamily="50" charset="-127"/>
                                    </a:rPr>
                                    <m:t>𝑟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ko-KR" altLang="ko-KR" sz="1400" i="1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400" i="1">
                                          <a:effectLst/>
                                          <a:latin typeface="Cambria Math" panose="02040503050406030204" pitchFamily="18" charset="0"/>
                                          <a:ea typeface="굴림" panose="020B0600000101010101" pitchFamily="50" charset="-127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ko-KR" sz="1400" i="1">
                                          <a:effectLst/>
                                          <a:latin typeface="Cambria Math" panose="02040503050406030204" pitchFamily="18" charset="0"/>
                                          <a:ea typeface="굴림" panose="020B0600000101010101" pitchFamily="50" charset="-127"/>
                                        </a:rPr>
                                        <m:t>𝑖𝑗</m:t>
                                      </m:r>
                                    </m:sub>
                                  </m:sSub>
                                </m:sub>
                              </m:sSub>
                              <m:r>
                                <a:rPr lang="en-US" altLang="ko-KR" sz="1400" i="1">
                                  <a:effectLst/>
                                  <a:latin typeface="Cambria Math" panose="02040503050406030204" pitchFamily="18" charset="0"/>
                                  <a:ea typeface="굴림" panose="020B0600000101010101" pitchFamily="50" charset="-127"/>
                                </a:rPr>
                                <m:t>)</m:t>
                              </m:r>
                            </m:e>
                          </m:d>
                        </m:e>
                        <m:sub>
                          <m:d>
                            <m:dPr>
                              <m:ctrlPr>
                                <a:rPr lang="en-US" altLang="ko-KR" sz="1400" i="1">
                                  <a:effectLst/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</a:rPr>
                              </m:ctrlPr>
                            </m:dPr>
                            <m:e>
                              <m:r>
                                <a:rPr lang="en-US" altLang="ko-KR" sz="1400" i="1">
                                  <a:effectLst/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</a:rPr>
                                <m:t>𝑝</m:t>
                              </m:r>
                              <m:r>
                                <a:rPr lang="en-US" altLang="ko-KR" sz="1400" i="1">
                                  <a:effectLst/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</a:rPr>
                                <m:t>+1</m:t>
                              </m:r>
                            </m:e>
                          </m:d>
                          <m:r>
                            <a:rPr lang="en-US" altLang="ko-KR" sz="1400" i="1"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×</m:t>
                          </m:r>
                          <m:d>
                            <m:dPr>
                              <m:ctrlPr>
                                <a:rPr lang="en-US" altLang="ko-KR" sz="1400" i="1">
                                  <a:effectLst/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</a:rPr>
                              </m:ctrlPr>
                            </m:dPr>
                            <m:e>
                              <m:r>
                                <a:rPr lang="en-US" altLang="ko-KR" sz="1400" i="1">
                                  <a:effectLst/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</a:rPr>
                                <m:t>𝑝</m:t>
                              </m:r>
                              <m:r>
                                <a:rPr lang="en-US" altLang="ko-KR" sz="1400" i="1">
                                  <a:effectLst/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</a:rPr>
                                <m:t>+1</m:t>
                              </m:r>
                            </m:e>
                          </m:d>
                        </m:sub>
                      </m:sSub>
                    </m:oMath>
                  </m:oMathPara>
                </a14:m>
                <a:endParaRPr lang="en-US" altLang="ko-KR" sz="14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endParaRPr lang="ko-KR" altLang="ko-KR" sz="14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ko-KR" altLang="ko-KR" sz="1400" i="1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̃"/>
                              <m:ctrlPr>
                                <a:rPr lang="ko-KR" altLang="ko-KR" sz="14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1400" i="1">
                                  <a:effectLst/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𝑋</m:t>
                              </m:r>
                            </m:e>
                          </m:acc>
                        </m:e>
                        <m:sup>
                          <m:r>
                            <a:rPr lang="en-US" altLang="ko-KR" sz="1400" i="1"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altLang="ko-KR" sz="1400" i="1"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⋄</m:t>
                      </m:r>
                      <m:acc>
                        <m:accPr>
                          <m:chr m:val="̃"/>
                          <m:ctrlPr>
                            <a:rPr lang="ko-KR" altLang="ko-KR" sz="1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1400" i="1"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altLang="ko-KR" sz="1400" i="1"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ko-KR" altLang="ko-KR" sz="1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ko-KR" altLang="ko-KR" sz="14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limLoc m:val="undOvr"/>
                                  <m:ctrlPr>
                                    <a:rPr lang="ko-KR" altLang="ko-KR" sz="1400" i="1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altLang="ko-KR" sz="1400" i="1">
                                      <a:effectLst/>
                                      <a:latin typeface="Cambria Math" panose="02040503050406030204" pitchFamily="18" charset="0"/>
                                      <a:ea typeface="굴림" panose="020B0600000101010101" pitchFamily="50" charset="-127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  <m:r>
                                    <a:rPr lang="en-US" altLang="ko-KR" sz="1400" i="1">
                                      <a:effectLst/>
                                      <a:latin typeface="Cambria Math" panose="02040503050406030204" pitchFamily="18" charset="0"/>
                                      <a:ea typeface="굴림" panose="020B0600000101010101" pitchFamily="50" charset="-127"/>
                                      <a:cs typeface="Times New Roman" panose="020206030504050203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altLang="ko-KR" sz="1400" i="1">
                                      <a:effectLst/>
                                      <a:latin typeface="Cambria Math" panose="02040503050406030204" pitchFamily="18" charset="0"/>
                                      <a:ea typeface="굴림" panose="020B0600000101010101" pitchFamily="50" charset="-127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r>
                                    <a:rPr lang="en-US" altLang="ko-KR" sz="1400" i="1">
                                      <a:effectLst/>
                                      <a:latin typeface="Cambria Math" panose="02040503050406030204" pitchFamily="18" charset="0"/>
                                      <a:ea typeface="굴림" panose="020B0600000101010101" pitchFamily="50" charset="-127"/>
                                      <a:cs typeface="Times New Roman" panose="02020603050405020304" pitchFamily="18" charset="0"/>
                                    </a:rPr>
                                    <m:t>(</m:t>
                                  </m:r>
                                </m:e>
                              </m:nary>
                              <m:sSub>
                                <m:sSubPr>
                                  <m:ctrlPr>
                                    <a:rPr lang="ko-KR" altLang="ko-KR" sz="1400" i="1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i="1">
                                      <a:effectLst/>
                                      <a:latin typeface="Cambria Math" panose="02040503050406030204" pitchFamily="18" charset="0"/>
                                      <a:ea typeface="굴림" panose="020B0600000101010101" pitchFamily="50" charset="-127"/>
                                      <a:cs typeface="Times New Roman" panose="020206030504050203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ko-KR" altLang="ko-KR" sz="1400" i="1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400" i="1">
                                          <a:effectLst/>
                                          <a:latin typeface="Cambria Math" panose="02040503050406030204" pitchFamily="18" charset="0"/>
                                          <a:ea typeface="굴림" panose="020B0600000101010101" pitchFamily="50" charset="-127"/>
                                          <a:cs typeface="Times New Roman" panose="020206030504050203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ko-KR" sz="1400" i="1">
                                          <a:effectLst/>
                                          <a:latin typeface="Cambria Math" panose="02040503050406030204" pitchFamily="18" charset="0"/>
                                          <a:ea typeface="굴림" panose="020B0600000101010101" pitchFamily="50" charset="-127"/>
                                          <a:cs typeface="Times New Roman" panose="02020603050405020304" pitchFamily="18" charset="0"/>
                                        </a:rPr>
                                        <m:t>𝑖𝑙</m:t>
                                      </m:r>
                                    </m:sub>
                                  </m:sSub>
                                </m:sub>
                              </m:sSub>
                              <m:sSub>
                                <m:sSubPr>
                                  <m:ctrlPr>
                                    <a:rPr lang="ko-KR" altLang="ko-KR" sz="1400" i="1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i="1">
                                      <a:effectLst/>
                                      <a:latin typeface="Cambria Math" panose="02040503050406030204" pitchFamily="18" charset="0"/>
                                      <a:ea typeface="굴림" panose="020B0600000101010101" pitchFamily="50" charset="-127"/>
                                      <a:cs typeface="Times New Roman" panose="020206030504050203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ko-KR" altLang="ko-KR" sz="1400" i="1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400" i="1">
                                          <a:effectLst/>
                                          <a:latin typeface="Cambria Math" panose="02040503050406030204" pitchFamily="18" charset="0"/>
                                          <a:ea typeface="굴림" panose="020B0600000101010101" pitchFamily="50" charset="-127"/>
                                          <a:cs typeface="Times New Roman" panose="020206030504050203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ko-KR" sz="1400" i="1">
                                          <a:effectLst/>
                                          <a:latin typeface="Cambria Math" panose="02040503050406030204" pitchFamily="18" charset="0"/>
                                          <a:ea typeface="굴림" panose="020B0600000101010101" pitchFamily="50" charset="-127"/>
                                          <a:cs typeface="Times New Roman" panose="020206030504050203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b>
                              </m:sSub>
                              <m:r>
                                <a:rPr lang="en-US" altLang="ko-KR" sz="1400" i="1">
                                  <a:effectLst/>
                                  <a:latin typeface="Cambria Math" panose="02040503050406030204" pitchFamily="18" charset="0"/>
                                  <a:ea typeface="굴림" panose="020B0600000101010101" pitchFamily="50" charset="-127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ko-KR" altLang="ko-KR" sz="1400" i="1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i="1">
                                      <a:effectLst/>
                                      <a:latin typeface="Cambria Math" panose="02040503050406030204" pitchFamily="18" charset="0"/>
                                      <a:ea typeface="굴림" panose="020B0600000101010101" pitchFamily="50" charset="-127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1400" i="1">
                                      <a:effectLst/>
                                      <a:latin typeface="Cambria Math" panose="02040503050406030204" pitchFamily="18" charset="0"/>
                                      <a:ea typeface="굴림" panose="020B0600000101010101" pitchFamily="50" charset="-127"/>
                                      <a:cs typeface="Times New Roman" panose="02020603050405020304" pitchFamily="18" charset="0"/>
                                    </a:rPr>
                                    <m:t>𝑖𝑙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ko-KR" altLang="ko-KR" sz="1400" i="1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i="1">
                                      <a:effectLst/>
                                      <a:latin typeface="Cambria Math" panose="02040503050406030204" pitchFamily="18" charset="0"/>
                                      <a:ea typeface="굴림" panose="020B0600000101010101" pitchFamily="50" charset="-127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ko-KR" sz="1400" i="1">
                                      <a:effectLst/>
                                      <a:latin typeface="Cambria Math" panose="02040503050406030204" pitchFamily="18" charset="0"/>
                                      <a:ea typeface="굴림" panose="020B0600000101010101" pitchFamily="50" charset="-127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sz="1400" i="1">
                                  <a:effectLst/>
                                  <a:latin typeface="Cambria Math" panose="02040503050406030204" pitchFamily="18" charset="0"/>
                                  <a:ea typeface="굴림" panose="020B0600000101010101" pitchFamily="50" charset="-127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ko-KR" altLang="ko-KR" sz="1400" i="1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i="1">
                                      <a:effectLst/>
                                      <a:latin typeface="Cambria Math" panose="02040503050406030204" pitchFamily="18" charset="0"/>
                                      <a:ea typeface="굴림" panose="020B0600000101010101" pitchFamily="50" charset="-127"/>
                                      <a:cs typeface="Times New Roman" panose="020206030504050203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ko-KR" altLang="ko-KR" sz="1400" i="1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400" i="1">
                                          <a:effectLst/>
                                          <a:latin typeface="Cambria Math" panose="02040503050406030204" pitchFamily="18" charset="0"/>
                                          <a:ea typeface="굴림" panose="020B0600000101010101" pitchFamily="50" charset="-127"/>
                                          <a:cs typeface="Times New Roman" panose="020206030504050203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ko-KR" sz="1400" i="1">
                                          <a:effectLst/>
                                          <a:latin typeface="Cambria Math" panose="02040503050406030204" pitchFamily="18" charset="0"/>
                                          <a:ea typeface="굴림" panose="020B0600000101010101" pitchFamily="50" charset="-127"/>
                                          <a:cs typeface="Times New Roman" panose="02020603050405020304" pitchFamily="18" charset="0"/>
                                        </a:rPr>
                                        <m:t>𝑖𝑙</m:t>
                                      </m:r>
                                    </m:sub>
                                  </m:sSub>
                                </m:sub>
                              </m:sSub>
                              <m:sSub>
                                <m:sSubPr>
                                  <m:ctrlPr>
                                    <a:rPr lang="ko-KR" altLang="ko-KR" sz="1400" i="1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i="1">
                                      <a:effectLst/>
                                      <a:latin typeface="Cambria Math" panose="02040503050406030204" pitchFamily="18" charset="0"/>
                                      <a:ea typeface="굴림" panose="020B0600000101010101" pitchFamily="50" charset="-127"/>
                                      <a:cs typeface="Times New Roman" panose="020206030504050203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ko-KR" altLang="ko-KR" sz="1400" i="1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400" i="1">
                                          <a:effectLst/>
                                          <a:latin typeface="Cambria Math" panose="02040503050406030204" pitchFamily="18" charset="0"/>
                                          <a:ea typeface="굴림" panose="020B0600000101010101" pitchFamily="50" charset="-127"/>
                                          <a:cs typeface="Times New Roman" panose="020206030504050203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ko-KR" sz="1400" i="1">
                                          <a:effectLst/>
                                          <a:latin typeface="Cambria Math" panose="02040503050406030204" pitchFamily="18" charset="0"/>
                                          <a:ea typeface="굴림" panose="020B0600000101010101" pitchFamily="50" charset="-127"/>
                                          <a:cs typeface="Times New Roman" panose="020206030504050203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b>
                              </m:sSub>
                              <m:r>
                                <a:rPr lang="en-US" altLang="ko-KR" sz="1400" i="1">
                                  <a:effectLst/>
                                  <a:latin typeface="Cambria Math" panose="02040503050406030204" pitchFamily="18" charset="0"/>
                                  <a:ea typeface="굴림" panose="020B0600000101010101" pitchFamily="50" charset="-127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e>
                          </m:d>
                        </m:e>
                        <m:sub>
                          <m:r>
                            <a:rPr lang="en-US" altLang="ko-KR" sz="1400" i="1"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altLang="ko-KR" sz="1400" i="1"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𝑝</m:t>
                          </m:r>
                          <m:r>
                            <a:rPr lang="en-US" altLang="ko-KR" sz="1400" i="1"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+1)×1</m:t>
                          </m:r>
                        </m:sub>
                      </m:sSub>
                    </m:oMath>
                  </m:oMathPara>
                </a14:m>
                <a:endParaRPr lang="ko-KR" altLang="ko-KR" sz="1400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34115D0D-E184-28F5-723B-59C639C6DE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7451" y="3778754"/>
                <a:ext cx="4212767" cy="180947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순서도: 지연 60">
            <a:extLst>
              <a:ext uri="{FF2B5EF4-FFF2-40B4-BE49-F238E27FC236}">
                <a16:creationId xmlns:a16="http://schemas.microsoft.com/office/drawing/2014/main" id="{EFB05834-3CB3-5E6D-8DE5-7EE9B982E520}"/>
              </a:ext>
            </a:extLst>
          </p:cNvPr>
          <p:cNvSpPr/>
          <p:nvPr/>
        </p:nvSpPr>
        <p:spPr>
          <a:xfrm rot="10800000">
            <a:off x="406493" y="3018485"/>
            <a:ext cx="335031" cy="349204"/>
          </a:xfrm>
          <a:prstGeom prst="flowChartDelay">
            <a:avLst/>
          </a:prstGeom>
          <a:solidFill>
            <a:srgbClr val="51626F"/>
          </a:solidFill>
          <a:ln w="12700">
            <a:solidFill>
              <a:srgbClr val="5162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03C50EF9-3DC5-F27E-7FC5-5616660DD8CC}"/>
              </a:ext>
            </a:extLst>
          </p:cNvPr>
          <p:cNvSpPr/>
          <p:nvPr/>
        </p:nvSpPr>
        <p:spPr>
          <a:xfrm>
            <a:off x="622019" y="3018486"/>
            <a:ext cx="5678202" cy="349202"/>
          </a:xfrm>
          <a:prstGeom prst="rect">
            <a:avLst/>
          </a:prstGeom>
          <a:solidFill>
            <a:schemeClr val="bg1"/>
          </a:solidFill>
          <a:ln w="12700">
            <a:solidFill>
              <a:srgbClr val="4451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ko-KR" sz="14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Coefficient Estimation by the Fuzzy Least Squared Estimation Method </a:t>
            </a:r>
            <a:endParaRPr lang="en-US" altLang="ko-KR" sz="1400" b="1" dirty="0">
              <a:solidFill>
                <a:schemeClr val="tx1"/>
              </a:solidFill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C394A920-8164-BEA1-6C0D-EDB53D5924DB}"/>
                  </a:ext>
                </a:extLst>
              </p:cNvPr>
              <p:cNvSpPr txBox="1"/>
              <p:nvPr/>
            </p:nvSpPr>
            <p:spPr>
              <a:xfrm>
                <a:off x="526464" y="5120523"/>
                <a:ext cx="3842168" cy="4335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1400" i="1" smtClean="0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ko-KR" altLang="ko-KR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ko-KR" altLang="ko-KR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ko-KR" altLang="ko-KR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, ⋯, </m:t>
                        </m:r>
                        <m:sSub>
                          <m:sSubPr>
                            <m:ctrlPr>
                              <a:rPr lang="ko-KR" altLang="ko-KR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𝑘𝑝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ko-KR" sz="1400" dirty="0"/>
                  <a:t>   -&gt;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ko-KR" altLang="ko-KR" sz="1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𝑄</m:t>
                        </m:r>
                      </m:num>
                      <m:den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ko-KR" altLang="ko-KR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𝑘𝑙</m:t>
                            </m:r>
                          </m:sub>
                        </m:sSub>
                      </m:den>
                    </m:f>
                    <m:r>
                      <a:rPr lang="en-US" altLang="ko-KR" sz="14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ko-KR" sz="1400" dirty="0"/>
                  <a:t> (LSE Method)</a:t>
                </a:r>
                <a:endParaRPr lang="ko-KR" altLang="ko-KR" sz="1400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C394A920-8164-BEA1-6C0D-EDB53D5924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464" y="5120523"/>
                <a:ext cx="3842168" cy="433580"/>
              </a:xfrm>
              <a:prstGeom prst="rect">
                <a:avLst/>
              </a:prstGeom>
              <a:blipFill>
                <a:blip r:embed="rId10"/>
                <a:stretch>
                  <a:fillRect b="-140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362227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/>
              <a:t>15/24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29689" y="392194"/>
            <a:ext cx="40446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2500" dirty="0">
                <a:solidFill>
                  <a:schemeClr val="bg1"/>
                </a:solidFill>
                <a:latin typeface="+mj-ea"/>
                <a:ea typeface="+mj-ea"/>
              </a:rPr>
              <a:t>Ⅲ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F320E47-9940-CFA9-2705-373B2CEF91EF}"/>
              </a:ext>
            </a:extLst>
          </p:cNvPr>
          <p:cNvSpPr txBox="1"/>
          <p:nvPr/>
        </p:nvSpPr>
        <p:spPr>
          <a:xfrm>
            <a:off x="1230502" y="440621"/>
            <a:ext cx="314755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ko-KR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Main Contribution</a:t>
            </a:r>
            <a:endParaRPr kumimoji="0" lang="en-US" altLang="ko-KR" sz="1500" b="1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57604925-E15F-CBBC-6FF9-48012848B705}"/>
              </a:ext>
            </a:extLst>
          </p:cNvPr>
          <p:cNvGrpSpPr/>
          <p:nvPr/>
        </p:nvGrpSpPr>
        <p:grpSpPr>
          <a:xfrm>
            <a:off x="4257691" y="1794164"/>
            <a:ext cx="4742059" cy="2849554"/>
            <a:chOff x="1320364" y="2947581"/>
            <a:chExt cx="7340074" cy="3172299"/>
          </a:xfrm>
        </p:grpSpPr>
        <p:sp>
          <p:nvSpPr>
            <p:cNvPr id="48" name="대각선 방향의 모서리가 둥근 사각형 21">
              <a:extLst>
                <a:ext uri="{FF2B5EF4-FFF2-40B4-BE49-F238E27FC236}">
                  <a16:creationId xmlns:a16="http://schemas.microsoft.com/office/drawing/2014/main" id="{29FAE250-56E6-1CD9-4DAA-755876712C88}"/>
                </a:ext>
              </a:extLst>
            </p:cNvPr>
            <p:cNvSpPr/>
            <p:nvPr/>
          </p:nvSpPr>
          <p:spPr>
            <a:xfrm>
              <a:off x="1320364" y="2947581"/>
              <a:ext cx="7340074" cy="3172299"/>
            </a:xfrm>
            <a:prstGeom prst="round2DiagRect">
              <a:avLst>
                <a:gd name="adj1" fmla="val 9761"/>
                <a:gd name="adj2" fmla="val 0"/>
              </a:avLst>
            </a:prstGeom>
            <a:solidFill>
              <a:schemeClr val="bg1"/>
            </a:solidFill>
            <a:ln w="12700">
              <a:solidFill>
                <a:srgbClr val="51626F"/>
              </a:solidFill>
            </a:ln>
            <a:effectLst>
              <a:outerShdw blurRad="50800" dist="101600" dir="2700000" algn="tl" rotWithShape="0">
                <a:srgbClr val="DDD7CA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직각 삼각형 48">
              <a:extLst>
                <a:ext uri="{FF2B5EF4-FFF2-40B4-BE49-F238E27FC236}">
                  <a16:creationId xmlns:a16="http://schemas.microsoft.com/office/drawing/2014/main" id="{D19E76E1-9020-F1AD-BA21-7ACDF2FE5642}"/>
                </a:ext>
              </a:extLst>
            </p:cNvPr>
            <p:cNvSpPr/>
            <p:nvPr/>
          </p:nvSpPr>
          <p:spPr>
            <a:xfrm rot="10800000">
              <a:off x="8381551" y="2947581"/>
              <a:ext cx="274489" cy="274489"/>
            </a:xfrm>
            <a:prstGeom prst="rtTriangle">
              <a:avLst/>
            </a:prstGeom>
            <a:solidFill>
              <a:srgbClr val="5162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직각 삼각형 49">
              <a:extLst>
                <a:ext uri="{FF2B5EF4-FFF2-40B4-BE49-F238E27FC236}">
                  <a16:creationId xmlns:a16="http://schemas.microsoft.com/office/drawing/2014/main" id="{69D7A670-E901-A1FC-7DD1-5063604BE361}"/>
                </a:ext>
              </a:extLst>
            </p:cNvPr>
            <p:cNvSpPr/>
            <p:nvPr/>
          </p:nvSpPr>
          <p:spPr>
            <a:xfrm>
              <a:off x="1320364" y="5845391"/>
              <a:ext cx="274489" cy="274489"/>
            </a:xfrm>
            <a:prstGeom prst="rtTriangle">
              <a:avLst/>
            </a:prstGeom>
            <a:solidFill>
              <a:srgbClr val="5162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26088499-2A56-2DB2-7393-3A3ADFE0D49A}"/>
                  </a:ext>
                </a:extLst>
              </p:cNvPr>
              <p:cNvSpPr txBox="1"/>
              <p:nvPr/>
            </p:nvSpPr>
            <p:spPr>
              <a:xfrm>
                <a:off x="3875640" y="1783976"/>
                <a:ext cx="5501441" cy="30315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ko-KR" altLang="ko-KR" sz="1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acc>
                      <m:r>
                        <a:rPr lang="en-US" altLang="ko-KR" sz="1400" i="1"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ko-KR" altLang="ko-KR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ko-KR" altLang="ko-KR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ko-KR" altLang="ko-KR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ko-KR" altLang="ko-KR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ko-KR" sz="1400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altLang="ko-KR" sz="1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  <m:t>⋄</m:t>
                              </m:r>
                              <m:acc>
                                <m:accPr>
                                  <m:chr m:val="̃"/>
                                  <m:ctrlPr>
                                    <a:rPr lang="ko-KR" altLang="ko-KR" sz="1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sz="14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altLang="ko-KR" sz="1400" dirty="0"/>
              </a:p>
              <a:p>
                <a:endParaRPr lang="en-US" altLang="ko-KR" sz="1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i="1" smtClean="0">
                          <a:effectLst/>
                          <a:latin typeface="Cambria Math" panose="02040503050406030204" pitchFamily="18" charset="0"/>
                          <a:ea typeface="굴림" panose="020B0600000101010101" pitchFamily="50" charset="-127"/>
                        </a:rPr>
                        <m:t>𝐹𝑆𝑆𝐸</m:t>
                      </m:r>
                      <m:r>
                        <a:rPr lang="en-US" altLang="ko-KR" sz="1400" i="1" smtClean="0">
                          <a:effectLst/>
                          <a:latin typeface="Cambria Math" panose="02040503050406030204" pitchFamily="18" charset="0"/>
                          <a:ea typeface="굴림" panose="020B0600000101010101" pitchFamily="50" charset="-127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ko-KR" altLang="ko-KR" sz="1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ko-KR" sz="1400" i="1">
                              <a:effectLst/>
                              <a:latin typeface="Cambria Math" panose="02040503050406030204" pitchFamily="18" charset="0"/>
                              <a:ea typeface="굴림" panose="020B0600000101010101" pitchFamily="50" charset="-127"/>
                            </a:rPr>
                            <m:t>𝑖</m:t>
                          </m:r>
                          <m:r>
                            <a:rPr lang="en-US" altLang="ko-KR" sz="1400" i="1">
                              <a:effectLst/>
                              <a:latin typeface="Cambria Math" panose="02040503050406030204" pitchFamily="18" charset="0"/>
                              <a:ea typeface="굴림" panose="020B0600000101010101" pitchFamily="50" charset="-127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1400" i="1">
                              <a:effectLst/>
                              <a:latin typeface="Cambria Math" panose="02040503050406030204" pitchFamily="18" charset="0"/>
                              <a:ea typeface="굴림" panose="020B0600000101010101" pitchFamily="50" charset="-127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ko-KR" altLang="ko-KR" sz="14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400" i="1">
                                  <a:effectLst/>
                                  <a:latin typeface="Cambria Math" panose="02040503050406030204" pitchFamily="18" charset="0"/>
                                  <a:ea typeface="굴림" panose="020B0600000101010101" pitchFamily="50" charset="-127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altLang="ko-KR" sz="1400" i="1">
                                  <a:effectLst/>
                                  <a:latin typeface="Cambria Math" panose="02040503050406030204" pitchFamily="18" charset="0"/>
                                  <a:ea typeface="굴림" panose="020B0600000101010101" pitchFamily="50" charset="-127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ko-KR" sz="1400" i="1">
                              <a:effectLst/>
                              <a:latin typeface="Cambria Math" panose="02040503050406030204" pitchFamily="18" charset="0"/>
                              <a:ea typeface="굴림" panose="020B0600000101010101" pitchFamily="50" charset="-127"/>
                            </a:rPr>
                            <m:t>(</m:t>
                          </m:r>
                          <m:sSub>
                            <m:sSubPr>
                              <m:ctrlPr>
                                <a:rPr lang="ko-KR" altLang="ko-KR" sz="14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̃"/>
                                  <m:ctrlPr>
                                    <a:rPr lang="ko-KR" altLang="ko-KR" sz="1400" i="1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sz="1400" i="1">
                                      <a:effectLst/>
                                      <a:latin typeface="Cambria Math" panose="02040503050406030204" pitchFamily="18" charset="0"/>
                                      <a:ea typeface="굴림" panose="020B0600000101010101" pitchFamily="50" charset="-127"/>
                                    </a:rPr>
                                    <m:t>𝑌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ko-KR" sz="1400" i="1">
                                  <a:effectLst/>
                                  <a:latin typeface="Cambria Math" panose="02040503050406030204" pitchFamily="18" charset="0"/>
                                  <a:ea typeface="굴림" panose="020B0600000101010101" pitchFamily="50" charset="-127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sz="1400" i="1">
                              <a:effectLst/>
                              <a:latin typeface="Cambria Math" panose="02040503050406030204" pitchFamily="18" charset="0"/>
                              <a:ea typeface="굴림" panose="020B0600000101010101" pitchFamily="50" charset="-127"/>
                            </a:rPr>
                            <m:t>, </m:t>
                          </m:r>
                          <m:acc>
                            <m:accPr>
                              <m:chr m:val="̂"/>
                              <m:ctrlPr>
                                <a:rPr lang="ko-KR" altLang="ko-KR" sz="14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ko-KR" altLang="ko-KR" sz="1400" i="1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ko-KR" altLang="ko-KR" sz="1400" i="1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ko-KR" sz="1400" i="1">
                                          <a:effectLst/>
                                          <a:latin typeface="Cambria Math" panose="02040503050406030204" pitchFamily="18" charset="0"/>
                                          <a:ea typeface="굴림" panose="020B0600000101010101" pitchFamily="50" charset="-127"/>
                                        </a:rPr>
                                        <m:t>𝑌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ko-KR" sz="1400" i="1">
                                      <a:effectLst/>
                                      <a:latin typeface="Cambria Math" panose="02040503050406030204" pitchFamily="18" charset="0"/>
                                      <a:ea typeface="굴림" panose="020B0600000101010101" pitchFamily="50" charset="-127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  <m:r>
                            <a:rPr lang="en-US" altLang="ko-KR" sz="1400" i="1">
                              <a:effectLst/>
                              <a:latin typeface="Cambria Math" panose="02040503050406030204" pitchFamily="18" charset="0"/>
                              <a:ea typeface="굴림" panose="020B0600000101010101" pitchFamily="50" charset="-127"/>
                            </a:rPr>
                            <m:t>)</m:t>
                          </m:r>
                        </m:e>
                      </m:nary>
                      <m:r>
                        <a:rPr lang="en-US" altLang="ko-KR" sz="1400" i="1">
                          <a:effectLst/>
                          <a:latin typeface="Cambria Math" panose="02040503050406030204" pitchFamily="18" charset="0"/>
                          <a:ea typeface="굴림" panose="020B0600000101010101" pitchFamily="50" charset="-127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ko-KR" altLang="ko-KR" sz="1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ko-KR" sz="1400" i="1">
                              <a:effectLst/>
                              <a:latin typeface="Cambria Math" panose="02040503050406030204" pitchFamily="18" charset="0"/>
                              <a:ea typeface="굴림" panose="020B0600000101010101" pitchFamily="50" charset="-127"/>
                            </a:rPr>
                            <m:t>𝑖</m:t>
                          </m:r>
                          <m:r>
                            <a:rPr lang="en-US" altLang="ko-KR" sz="1400" i="1">
                              <a:effectLst/>
                              <a:latin typeface="Cambria Math" panose="02040503050406030204" pitchFamily="18" charset="0"/>
                              <a:ea typeface="굴림" panose="020B0600000101010101" pitchFamily="50" charset="-127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1400" i="1">
                              <a:effectLst/>
                              <a:latin typeface="Cambria Math" panose="02040503050406030204" pitchFamily="18" charset="0"/>
                              <a:ea typeface="굴림" panose="020B0600000101010101" pitchFamily="50" charset="-127"/>
                            </a:rPr>
                            <m:t>𝑛</m:t>
                          </m:r>
                        </m:sup>
                        <m:e>
                          <m:r>
                            <a:rPr lang="en-US" altLang="ko-KR" sz="1400" i="1">
                              <a:effectLst/>
                              <a:latin typeface="Cambria Math" panose="02040503050406030204" pitchFamily="18" charset="0"/>
                              <a:ea typeface="굴림" panose="020B0600000101010101" pitchFamily="50" charset="-127"/>
                            </a:rPr>
                            <m:t>{</m:t>
                          </m:r>
                          <m:sSup>
                            <m:sSupPr>
                              <m:ctrlPr>
                                <a:rPr lang="ko-KR" altLang="ko-KR" sz="14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ko-KR" altLang="ko-KR" sz="1400" i="1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ko-KR" altLang="ko-KR" sz="1400" i="1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400" i="1">
                                          <a:effectLst/>
                                          <a:latin typeface="Cambria Math" panose="02040503050406030204" pitchFamily="18" charset="0"/>
                                          <a:ea typeface="굴림" panose="020B0600000101010101" pitchFamily="50" charset="-127"/>
                                        </a:rPr>
                                        <m:t>𝑙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ko-KR" altLang="ko-KR" sz="1400" i="1">
                                              <a:effectLst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1400" i="1">
                                              <a:effectLst/>
                                              <a:latin typeface="Cambria Math" panose="02040503050406030204" pitchFamily="18" charset="0"/>
                                              <a:ea typeface="굴림" panose="020B0600000101010101" pitchFamily="50" charset="-127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1400" i="1">
                                              <a:effectLst/>
                                              <a:latin typeface="Cambria Math" panose="02040503050406030204" pitchFamily="18" charset="0"/>
                                              <a:ea typeface="굴림" panose="020B0600000101010101" pitchFamily="50" charset="-127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sub>
                                  </m:sSub>
                                  <m:r>
                                    <a:rPr lang="en-US" altLang="ko-KR" sz="1400" i="1">
                                      <a:effectLst/>
                                      <a:latin typeface="Cambria Math" panose="02040503050406030204" pitchFamily="18" charset="0"/>
                                      <a:ea typeface="굴림" panose="020B0600000101010101" pitchFamily="50" charset="-127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ko-KR" altLang="ko-KR" sz="1400" i="1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ko-KR" altLang="ko-KR" sz="1400" i="1">
                                              <a:effectLst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1400" i="1">
                                              <a:effectLst/>
                                              <a:latin typeface="Cambria Math" panose="02040503050406030204" pitchFamily="18" charset="0"/>
                                              <a:ea typeface="굴림" panose="020B0600000101010101" pitchFamily="50" charset="-127"/>
                                            </a:rPr>
                                            <m:t>𝑙</m:t>
                                          </m:r>
                                        </m:e>
                                        <m:sub>
                                          <m:sSub>
                                            <m:sSubPr>
                                              <m:ctrlPr>
                                                <a:rPr lang="ko-KR" altLang="ko-KR" sz="1400" i="1">
                                                  <a:effectLst/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ko-KR" sz="1400" i="1">
                                                  <a:effectLst/>
                                                  <a:latin typeface="Cambria Math" panose="02040503050406030204" pitchFamily="18" charset="0"/>
                                                  <a:ea typeface="굴림" panose="020B0600000101010101" pitchFamily="50" charset="-127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sz="1400" i="1">
                                                  <a:effectLst/>
                                                  <a:latin typeface="Cambria Math" panose="02040503050406030204" pitchFamily="18" charset="0"/>
                                                  <a:ea typeface="굴림" panose="020B0600000101010101" pitchFamily="50" charset="-127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sub>
                                      </m:sSub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US" altLang="ko-KR" sz="1400" i="1">
                                  <a:effectLst/>
                                  <a:latin typeface="Cambria Math" panose="02040503050406030204" pitchFamily="18" charset="0"/>
                                  <a:ea typeface="굴림" panose="020B0600000101010101" pitchFamily="50" charset="-127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ko-KR" sz="1400" i="1">
                              <a:effectLst/>
                              <a:latin typeface="Cambria Math" panose="02040503050406030204" pitchFamily="18" charset="0"/>
                              <a:ea typeface="굴림" panose="020B0600000101010101" pitchFamily="50" charset="-127"/>
                            </a:rPr>
                            <m:t>+</m:t>
                          </m:r>
                          <m:sSup>
                            <m:sSupPr>
                              <m:ctrlPr>
                                <a:rPr lang="ko-KR" altLang="ko-KR" sz="14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ko-KR" altLang="ko-KR" sz="1400" i="1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ko-KR" altLang="ko-KR" sz="1400" i="1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400" i="1">
                                          <a:effectLst/>
                                          <a:latin typeface="Cambria Math" panose="02040503050406030204" pitchFamily="18" charset="0"/>
                                          <a:ea typeface="굴림" panose="020B0600000101010101" pitchFamily="50" charset="-127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ko-KR" sz="1400" i="1">
                                          <a:effectLst/>
                                          <a:latin typeface="Cambria Math" panose="02040503050406030204" pitchFamily="18" charset="0"/>
                                          <a:ea typeface="굴림" panose="020B0600000101010101" pitchFamily="50" charset="-127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ko-KR" sz="1400" i="1">
                                      <a:effectLst/>
                                      <a:latin typeface="Cambria Math" panose="02040503050406030204" pitchFamily="18" charset="0"/>
                                      <a:ea typeface="굴림" panose="020B0600000101010101" pitchFamily="50" charset="-127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ko-KR" altLang="ko-KR" sz="1400" i="1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ko-KR" altLang="ko-KR" sz="1400" i="1">
                                              <a:effectLst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1400" i="1">
                                              <a:effectLst/>
                                              <a:latin typeface="Cambria Math" panose="02040503050406030204" pitchFamily="18" charset="0"/>
                                              <a:ea typeface="굴림" panose="020B0600000101010101" pitchFamily="50" charset="-127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1400" i="1">
                                              <a:effectLst/>
                                              <a:latin typeface="Cambria Math" panose="02040503050406030204" pitchFamily="18" charset="0"/>
                                              <a:ea typeface="굴림" panose="020B0600000101010101" pitchFamily="50" charset="-127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US" altLang="ko-KR" sz="1400" i="1">
                                  <a:effectLst/>
                                  <a:latin typeface="Cambria Math" panose="02040503050406030204" pitchFamily="18" charset="0"/>
                                  <a:ea typeface="굴림" panose="020B0600000101010101" pitchFamily="50" charset="-127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ko-KR" sz="1400" i="1">
                              <a:effectLst/>
                              <a:latin typeface="Cambria Math" panose="02040503050406030204" pitchFamily="18" charset="0"/>
                              <a:ea typeface="굴림" panose="020B0600000101010101" pitchFamily="50" charset="-127"/>
                            </a:rPr>
                            <m:t> +</m:t>
                          </m:r>
                          <m:sSup>
                            <m:sSupPr>
                              <m:ctrlPr>
                                <a:rPr lang="ko-KR" altLang="ko-KR" sz="14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ko-KR" altLang="ko-KR" sz="1400" i="1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ko-KR" altLang="ko-KR" sz="1400" i="1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400" i="1">
                                          <a:effectLst/>
                                          <a:latin typeface="Cambria Math" panose="02040503050406030204" pitchFamily="18" charset="0"/>
                                          <a:ea typeface="굴림" panose="020B0600000101010101" pitchFamily="50" charset="-127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ko-KR" altLang="ko-KR" sz="1400" i="1">
                                              <a:effectLst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1400" i="1">
                                              <a:effectLst/>
                                              <a:latin typeface="Cambria Math" panose="02040503050406030204" pitchFamily="18" charset="0"/>
                                              <a:ea typeface="굴림" panose="020B0600000101010101" pitchFamily="50" charset="-127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1400" i="1">
                                              <a:effectLst/>
                                              <a:latin typeface="Cambria Math" panose="02040503050406030204" pitchFamily="18" charset="0"/>
                                              <a:ea typeface="굴림" panose="020B0600000101010101" pitchFamily="50" charset="-127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sub>
                                  </m:sSub>
                                  <m:r>
                                    <a:rPr lang="en-US" altLang="ko-KR" sz="1400" i="1">
                                      <a:effectLst/>
                                      <a:latin typeface="Cambria Math" panose="02040503050406030204" pitchFamily="18" charset="0"/>
                                      <a:ea typeface="굴림" panose="020B0600000101010101" pitchFamily="50" charset="-127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ko-KR" altLang="ko-KR" sz="1400" i="1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ko-KR" altLang="ko-KR" sz="1400" i="1">
                                              <a:effectLst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1400" i="1">
                                              <a:effectLst/>
                                              <a:latin typeface="Cambria Math" panose="02040503050406030204" pitchFamily="18" charset="0"/>
                                              <a:ea typeface="굴림" panose="020B0600000101010101" pitchFamily="50" charset="-127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sSub>
                                            <m:sSubPr>
                                              <m:ctrlPr>
                                                <a:rPr lang="ko-KR" altLang="ko-KR" sz="1400" i="1">
                                                  <a:effectLst/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ko-KR" sz="1400" i="1">
                                                  <a:effectLst/>
                                                  <a:latin typeface="Cambria Math" panose="02040503050406030204" pitchFamily="18" charset="0"/>
                                                  <a:ea typeface="굴림" panose="020B0600000101010101" pitchFamily="50" charset="-127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sz="1400" i="1">
                                                  <a:effectLst/>
                                                  <a:latin typeface="Cambria Math" panose="02040503050406030204" pitchFamily="18" charset="0"/>
                                                  <a:ea typeface="굴림" panose="020B0600000101010101" pitchFamily="50" charset="-127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sub>
                                      </m:sSub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US" altLang="ko-KR" sz="1400" i="1">
                                  <a:effectLst/>
                                  <a:latin typeface="Cambria Math" panose="02040503050406030204" pitchFamily="18" charset="0"/>
                                  <a:ea typeface="굴림" panose="020B0600000101010101" pitchFamily="50" charset="-127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ko-KR" sz="1400" i="1">
                              <a:effectLst/>
                              <a:latin typeface="Cambria Math" panose="02040503050406030204" pitchFamily="18" charset="0"/>
                              <a:ea typeface="굴림" panose="020B0600000101010101" pitchFamily="50" charset="-127"/>
                            </a:rPr>
                            <m:t>}</m:t>
                          </m:r>
                        </m:e>
                      </m:nary>
                    </m:oMath>
                  </m:oMathPara>
                </a14:m>
                <a:endParaRPr lang="ko-KR" altLang="ko-KR" sz="14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endParaRPr lang="en-US" altLang="ko-KR" sz="1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ko-KR" altLang="ko-KR" sz="1400" i="1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𝑆</m:t>
                          </m:r>
                        </m:e>
                        <m:sub>
                          <m:sSub>
                            <m:sSubPr>
                              <m:ctrlPr>
                                <a:rPr lang="ko-KR" altLang="ko-KR" sz="14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ko-KR" altLang="ko-KR" sz="1400" i="1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sz="14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ko-KR" sz="1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𝑘</m:t>
                              </m:r>
                            </m:sub>
                          </m:sSub>
                        </m:sub>
                      </m:sSub>
                      <m:r>
                        <a:rPr lang="en-US" altLang="ko-KR" sz="1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= </m:t>
                      </m:r>
                      <m:rad>
                        <m:radPr>
                          <m:degHide m:val="on"/>
                          <m:ctrlPr>
                            <a:rPr lang="ko-KR" altLang="ko-KR" sz="1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ko-KR" altLang="ko-KR" sz="14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1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𝐹𝑆𝑆𝐸</m:t>
                              </m:r>
                            </m:num>
                            <m:den>
                              <m:r>
                                <a:rPr lang="en-US" altLang="ko-KR" sz="1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𝑛</m:t>
                              </m:r>
                              <m:r>
                                <a:rPr lang="en-US" altLang="ko-KR" sz="1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altLang="ko-KR" sz="1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𝑝</m:t>
                              </m:r>
                              <m:r>
                                <a:rPr lang="en-US" altLang="ko-KR" sz="1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−1</m:t>
                              </m:r>
                            </m:den>
                          </m:f>
                          <m:r>
                            <a:rPr lang="en-US" altLang="ko-KR" sz="1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ko-KR" altLang="ko-KR" sz="14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̃"/>
                                  <m:ctrlPr>
                                    <a:rPr lang="ko-KR" altLang="ko-KR" sz="1400" i="1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sz="14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𝐶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ko-KR" sz="1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𝑘𝑘</m:t>
                              </m:r>
                            </m:sub>
                          </m:sSub>
                        </m:e>
                      </m:rad>
                      <m:r>
                        <a:rPr lang="en-US" altLang="ko-KR" sz="1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 ,  </m:t>
                      </m:r>
                      <m:r>
                        <a:rPr lang="en-US" altLang="ko-KR" sz="1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𝑘</m:t>
                      </m:r>
                      <m:r>
                        <a:rPr lang="en-US" altLang="ko-KR" sz="1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=1,2, …, </m:t>
                      </m:r>
                      <m:r>
                        <a:rPr lang="en-US" altLang="ko-KR" sz="1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𝑝</m:t>
                      </m:r>
                    </m:oMath>
                  </m:oMathPara>
                </a14:m>
                <a:endParaRPr lang="en-US" altLang="ko-KR" sz="14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𝐹𝑢𝑧𝑧𝑦</m:t>
                      </m:r>
                      <m:r>
                        <a:rPr lang="en-US" altLang="ko-KR" sz="140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 </m:t>
                      </m:r>
                      <m:r>
                        <a:rPr lang="en-US" altLang="ko-KR" sz="140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𝑇</m:t>
                      </m:r>
                      <m:r>
                        <a:rPr lang="en-US" altLang="ko-KR" sz="140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 </m:t>
                      </m:r>
                      <m:f>
                        <m:fPr>
                          <m:ctrlPr>
                            <a:rPr lang="ko-KR" altLang="ko-KR" sz="1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ko-KR" altLang="ko-KR" sz="14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ko-KR" altLang="ko-KR" sz="1400" i="1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sz="14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ko-KR" sz="1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ko-KR" altLang="ko-KR" sz="14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𝑆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ko-KR" altLang="ko-KR" sz="1400" i="1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ko-KR" altLang="ko-KR" sz="1400" i="1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ko-KR" sz="14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𝛽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ko-KR" sz="14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sub>
                          </m:sSub>
                        </m:den>
                      </m:f>
                      <m:r>
                        <a:rPr lang="en-US" altLang="ko-KR" sz="1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~ </m:t>
                      </m:r>
                      <m:r>
                        <a:rPr lang="en-US" altLang="ko-KR" sz="1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𝑡</m:t>
                      </m:r>
                      <m:d>
                        <m:dPr>
                          <m:ctrlPr>
                            <a:rPr lang="ko-KR" altLang="ko-KR" sz="1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altLang="ko-KR" sz="1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altLang="ko-KR" sz="1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  <m:r>
                            <a:rPr lang="en-US" altLang="ko-KR" sz="1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altLang="ko-KR" sz="1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,  </m:t>
                      </m:r>
                      <m:r>
                        <a:rPr lang="en-US" altLang="ko-KR" sz="1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𝑘</m:t>
                      </m:r>
                      <m:r>
                        <a:rPr lang="en-US" altLang="ko-KR" sz="1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=1,2, …, </m:t>
                      </m:r>
                      <m:r>
                        <a:rPr lang="en-US" altLang="ko-KR" sz="1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𝑝</m:t>
                      </m:r>
                      <m:r>
                        <a:rPr lang="en-US" altLang="ko-KR" sz="1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</m:oMath>
                  </m:oMathPara>
                </a14:m>
                <a:endParaRPr lang="ko-KR" altLang="ko-KR" sz="14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endParaRPr lang="ko-KR" altLang="ko-KR" sz="14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26088499-2A56-2DB2-7393-3A3ADFE0D4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5640" y="1783976"/>
                <a:ext cx="5501441" cy="3031599"/>
              </a:xfrm>
              <a:prstGeom prst="rect">
                <a:avLst/>
              </a:prstGeom>
              <a:blipFill>
                <a:blip r:embed="rId2"/>
                <a:stretch>
                  <a:fillRect t="-78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그룹 3">
            <a:extLst>
              <a:ext uri="{FF2B5EF4-FFF2-40B4-BE49-F238E27FC236}">
                <a16:creationId xmlns:a16="http://schemas.microsoft.com/office/drawing/2014/main" id="{08B6D76B-A604-9D05-C6B2-804971DB2BCD}"/>
              </a:ext>
            </a:extLst>
          </p:cNvPr>
          <p:cNvGrpSpPr/>
          <p:nvPr/>
        </p:nvGrpSpPr>
        <p:grpSpPr>
          <a:xfrm>
            <a:off x="4243048" y="1320973"/>
            <a:ext cx="1921070" cy="349204"/>
            <a:chOff x="406493" y="3018485"/>
            <a:chExt cx="1921070" cy="349204"/>
          </a:xfrm>
        </p:grpSpPr>
        <p:sp>
          <p:nvSpPr>
            <p:cNvPr id="61" name="순서도: 지연 60">
              <a:extLst>
                <a:ext uri="{FF2B5EF4-FFF2-40B4-BE49-F238E27FC236}">
                  <a16:creationId xmlns:a16="http://schemas.microsoft.com/office/drawing/2014/main" id="{EFB05834-3CB3-5E6D-8DE5-7EE9B982E520}"/>
                </a:ext>
              </a:extLst>
            </p:cNvPr>
            <p:cNvSpPr/>
            <p:nvPr/>
          </p:nvSpPr>
          <p:spPr>
            <a:xfrm rot="10800000">
              <a:off x="406493" y="3018485"/>
              <a:ext cx="335031" cy="349204"/>
            </a:xfrm>
            <a:prstGeom prst="flowChartDelay">
              <a:avLst/>
            </a:prstGeom>
            <a:solidFill>
              <a:srgbClr val="51626F"/>
            </a:solidFill>
            <a:ln w="12700">
              <a:solidFill>
                <a:srgbClr val="51626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03C50EF9-3DC5-F27E-7FC5-5616660DD8CC}"/>
                </a:ext>
              </a:extLst>
            </p:cNvPr>
            <p:cNvSpPr/>
            <p:nvPr/>
          </p:nvSpPr>
          <p:spPr>
            <a:xfrm>
              <a:off x="622018" y="3018486"/>
              <a:ext cx="1705545" cy="34920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44515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400" b="1" dirty="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altLang="ko-KR" sz="1800" b="1" dirty="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Fuzzy T-tests</a:t>
              </a:r>
              <a:endParaRPr lang="en-US" altLang="ko-KR" sz="1400" b="1" dirty="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9DF9650-65C8-CD30-283D-4A96C54710A0}"/>
              </a:ext>
            </a:extLst>
          </p:cNvPr>
          <p:cNvGrpSpPr/>
          <p:nvPr/>
        </p:nvGrpSpPr>
        <p:grpSpPr>
          <a:xfrm>
            <a:off x="-383006" y="2333506"/>
            <a:ext cx="5056908" cy="680903"/>
            <a:chOff x="-416996" y="3239391"/>
            <a:chExt cx="5056908" cy="680903"/>
          </a:xfrm>
        </p:grpSpPr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A34F5519-791E-6A55-2068-BD1C2AC9663C}"/>
                </a:ext>
              </a:extLst>
            </p:cNvPr>
            <p:cNvGrpSpPr/>
            <p:nvPr/>
          </p:nvGrpSpPr>
          <p:grpSpPr>
            <a:xfrm>
              <a:off x="693613" y="3239391"/>
              <a:ext cx="2880724" cy="680903"/>
              <a:chOff x="1166947" y="1635146"/>
              <a:chExt cx="7593876" cy="738339"/>
            </a:xfrm>
            <a:solidFill>
              <a:srgbClr val="EDE9E2"/>
            </a:solidFill>
          </p:grpSpPr>
          <p:sp>
            <p:nvSpPr>
              <p:cNvPr id="54" name="순서도: 지연 53">
                <a:extLst>
                  <a:ext uri="{FF2B5EF4-FFF2-40B4-BE49-F238E27FC236}">
                    <a16:creationId xmlns:a16="http://schemas.microsoft.com/office/drawing/2014/main" id="{EAFC1CD8-1538-A218-A961-B728558AAB6F}"/>
                  </a:ext>
                </a:extLst>
              </p:cNvPr>
              <p:cNvSpPr/>
              <p:nvPr/>
            </p:nvSpPr>
            <p:spPr>
              <a:xfrm rot="10800000">
                <a:off x="1166947" y="1635146"/>
                <a:ext cx="646837" cy="737398"/>
              </a:xfrm>
              <a:prstGeom prst="flowChartDelay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5" name="순서도: 지연 54">
                <a:extLst>
                  <a:ext uri="{FF2B5EF4-FFF2-40B4-BE49-F238E27FC236}">
                    <a16:creationId xmlns:a16="http://schemas.microsoft.com/office/drawing/2014/main" id="{2DD8D7BC-FCF5-73C1-BB0C-C4F3C7732897}"/>
                  </a:ext>
                </a:extLst>
              </p:cNvPr>
              <p:cNvSpPr/>
              <p:nvPr/>
            </p:nvSpPr>
            <p:spPr>
              <a:xfrm>
                <a:off x="8113986" y="1635146"/>
                <a:ext cx="646837" cy="738339"/>
              </a:xfrm>
              <a:prstGeom prst="flowChartDelay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ADCE418B-8B63-3B6B-5ECC-B81F4FE63123}"/>
                  </a:ext>
                </a:extLst>
              </p:cNvPr>
              <p:cNvSpPr/>
              <p:nvPr/>
            </p:nvSpPr>
            <p:spPr>
              <a:xfrm>
                <a:off x="1466942" y="1635146"/>
                <a:ext cx="6892144" cy="73739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 </a:t>
                </a:r>
                <a:endParaRPr lang="ko-KR" altLang="en-US" dirty="0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D7A12416-07FC-F96F-1022-5EF661E43C98}"/>
                    </a:ext>
                  </a:extLst>
                </p:cNvPr>
                <p:cNvSpPr txBox="1"/>
                <p:nvPr/>
              </p:nvSpPr>
              <p:spPr>
                <a:xfrm>
                  <a:off x="-416996" y="3317798"/>
                  <a:ext cx="5056908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29210" marR="29210"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ko-KR" altLang="ko-KR" sz="1400" i="1" smtClean="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i="1">
                                <a:effectLst/>
                                <a:latin typeface="Cambria Math" panose="02040503050406030204" pitchFamily="18" charset="0"/>
                                <a:ea typeface="굴림" panose="020B0600000101010101" pitchFamily="50" charset="-127"/>
                              </a:rPr>
                              <m:t>𝐻</m:t>
                            </m:r>
                          </m:e>
                          <m:sub>
                            <m:r>
                              <a:rPr lang="en-US" altLang="ko-KR" sz="1400" i="1">
                                <a:effectLst/>
                                <a:latin typeface="Cambria Math" panose="02040503050406030204" pitchFamily="18" charset="0"/>
                                <a:ea typeface="굴림" panose="020B0600000101010101" pitchFamily="50" charset="-127"/>
                              </a:rPr>
                              <m:t>0</m:t>
                            </m:r>
                          </m:sub>
                        </m:sSub>
                        <m:r>
                          <a:rPr lang="en-US" altLang="ko-KR" sz="1400" i="1">
                            <a:effectLst/>
                            <a:latin typeface="Cambria Math" panose="02040503050406030204" pitchFamily="18" charset="0"/>
                            <a:ea typeface="굴림" panose="020B0600000101010101" pitchFamily="50" charset="-127"/>
                          </a:rPr>
                          <m:t>:</m:t>
                        </m:r>
                        <m:r>
                          <a:rPr lang="en-US" altLang="ko-KR" sz="1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ko-KR" altLang="ko-KR" sz="14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i="1">
                                <a:effectLst/>
                                <a:latin typeface="Cambria Math" panose="02040503050406030204" pitchFamily="18" charset="0"/>
                                <a:ea typeface="굴림" panose="020B0600000101010101" pitchFamily="50" charset="-127"/>
                              </a:rPr>
                              <m:t>𝛽</m:t>
                            </m:r>
                          </m:e>
                          <m:sub>
                            <m:r>
                              <a:rPr lang="en-US" altLang="ko-KR" sz="14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</a:rPr>
                              <m:t>𝑘</m:t>
                            </m:r>
                          </m:sub>
                        </m:sSub>
                        <m:r>
                          <a:rPr lang="en-US" altLang="ko-KR" sz="14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​=0</m:t>
                        </m:r>
                        <m:r>
                          <a:rPr lang="en-US" altLang="ko-KR" sz="14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, </m:t>
                        </m:r>
                        <m:r>
                          <a:rPr lang="en-US" altLang="ko-KR" sz="14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𝑘</m:t>
                        </m:r>
                        <m:r>
                          <a:rPr lang="en-US" altLang="ko-KR" sz="14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=1, 2, …, </m:t>
                        </m:r>
                        <m:r>
                          <a:rPr lang="en-US" altLang="ko-KR" sz="14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𝑝</m:t>
                        </m:r>
                      </m:oMath>
                    </m:oMathPara>
                  </a14:m>
                  <a:endParaRPr lang="ko-KR" altLang="ko-KR" sz="14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  <a:p>
                  <a:pPr marR="2921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400" i="1">
                            <a:effectLst/>
                            <a:latin typeface="Cambria Math" panose="02040503050406030204" pitchFamily="18" charset="0"/>
                            <a:ea typeface="굴림" panose="020B0600000101010101" pitchFamily="50" charset="-127"/>
                          </a:rPr>
                          <m:t>𝑣</m:t>
                        </m:r>
                        <m:r>
                          <a:rPr lang="en-US" altLang="ko-KR" sz="1400" i="1">
                            <a:effectLst/>
                            <a:latin typeface="Cambria Math" panose="02040503050406030204" pitchFamily="18" charset="0"/>
                            <a:ea typeface="굴림" panose="020B0600000101010101" pitchFamily="50" charset="-127"/>
                          </a:rPr>
                          <m:t>.</m:t>
                        </m:r>
                        <m:r>
                          <a:rPr lang="en-US" altLang="ko-KR" sz="1400" i="1">
                            <a:effectLst/>
                            <a:latin typeface="Cambria Math" panose="02040503050406030204" pitchFamily="18" charset="0"/>
                            <a:ea typeface="굴림" panose="020B0600000101010101" pitchFamily="50" charset="-127"/>
                          </a:rPr>
                          <m:t>𝑠</m:t>
                        </m:r>
                        <m:r>
                          <a:rPr lang="en-US" altLang="ko-KR" sz="1400" i="1">
                            <a:effectLst/>
                            <a:latin typeface="Cambria Math" panose="02040503050406030204" pitchFamily="18" charset="0"/>
                            <a:ea typeface="굴림" panose="020B0600000101010101" pitchFamily="50" charset="-127"/>
                          </a:rPr>
                          <m:t>.</m:t>
                        </m:r>
                        <m:r>
                          <a:rPr lang="en-US" altLang="ko-KR" sz="1400">
                            <a:effectLst/>
                            <a:latin typeface="Cambria Math" panose="02040503050406030204" pitchFamily="18" charset="0"/>
                            <a:ea typeface="굴림" panose="020B0600000101010101" pitchFamily="50" charset="-127"/>
                          </a:rPr>
                          <m:t>  </m:t>
                        </m:r>
                        <m:sSub>
                          <m:sSubPr>
                            <m:ctrlPr>
                              <a:rPr lang="ko-KR" altLang="ko-KR" sz="14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i="1">
                                <a:effectLst/>
                                <a:latin typeface="Cambria Math" panose="02040503050406030204" pitchFamily="18" charset="0"/>
                                <a:ea typeface="굴림" panose="020B0600000101010101" pitchFamily="50" charset="-127"/>
                              </a:rPr>
                              <m:t>𝐻</m:t>
                            </m:r>
                          </m:e>
                          <m:sub>
                            <m:r>
                              <a:rPr lang="en-US" altLang="ko-KR" sz="1400" i="1">
                                <a:effectLst/>
                                <a:latin typeface="Cambria Math" panose="02040503050406030204" pitchFamily="18" charset="0"/>
                                <a:ea typeface="굴림" panose="020B0600000101010101" pitchFamily="50" charset="-127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sz="1400" i="1">
                            <a:effectLst/>
                            <a:latin typeface="Cambria Math" panose="02040503050406030204" pitchFamily="18" charset="0"/>
                            <a:ea typeface="굴림" panose="020B0600000101010101" pitchFamily="50" charset="-127"/>
                          </a:rPr>
                          <m:t>: </m:t>
                        </m:r>
                        <m:sSub>
                          <m:sSubPr>
                            <m:ctrlPr>
                              <a:rPr lang="ko-KR" altLang="ko-KR" sz="14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i="1">
                                <a:effectLst/>
                                <a:latin typeface="Cambria Math" panose="02040503050406030204" pitchFamily="18" charset="0"/>
                                <a:ea typeface="굴림" panose="020B0600000101010101" pitchFamily="50" charset="-127"/>
                              </a:rPr>
                              <m:t>𝐻</m:t>
                            </m:r>
                          </m:e>
                          <m:sub>
                            <m:r>
                              <a:rPr lang="en-US" altLang="ko-KR" sz="1400" i="1">
                                <a:effectLst/>
                                <a:latin typeface="Cambria Math" panose="02040503050406030204" pitchFamily="18" charset="0"/>
                                <a:ea typeface="굴림" panose="020B0600000101010101" pitchFamily="50" charset="-127"/>
                              </a:rPr>
                              <m:t>0</m:t>
                            </m:r>
                          </m:sub>
                        </m:sSub>
                        <m:r>
                          <a:rPr lang="en-US" altLang="ko-KR" sz="1400" i="1">
                            <a:effectLst/>
                            <a:latin typeface="Cambria Math" panose="02040503050406030204" pitchFamily="18" charset="0"/>
                            <a:ea typeface="굴림" panose="020B0600000101010101" pitchFamily="50" charset="-127"/>
                          </a:rPr>
                          <m:t> </m:t>
                        </m:r>
                        <m:r>
                          <a:rPr lang="en-US" altLang="ko-KR" sz="1400" i="1">
                            <a:effectLst/>
                            <a:latin typeface="Cambria Math" panose="02040503050406030204" pitchFamily="18" charset="0"/>
                            <a:ea typeface="굴림" panose="020B0600000101010101" pitchFamily="50" charset="-127"/>
                          </a:rPr>
                          <m:t>𝑖𝑠</m:t>
                        </m:r>
                        <m:r>
                          <a:rPr lang="en-US" altLang="ko-KR" sz="1400" i="1">
                            <a:effectLst/>
                            <a:latin typeface="Cambria Math" panose="02040503050406030204" pitchFamily="18" charset="0"/>
                            <a:ea typeface="굴림" panose="020B0600000101010101" pitchFamily="50" charset="-127"/>
                          </a:rPr>
                          <m:t> </m:t>
                        </m:r>
                        <m:r>
                          <a:rPr lang="en-US" altLang="ko-KR" sz="1400" i="1">
                            <a:effectLst/>
                            <a:latin typeface="Cambria Math" panose="02040503050406030204" pitchFamily="18" charset="0"/>
                            <a:ea typeface="굴림" panose="020B0600000101010101" pitchFamily="50" charset="-127"/>
                          </a:rPr>
                          <m:t>𝑛𝑜𝑡</m:t>
                        </m:r>
                        <m:r>
                          <a:rPr lang="en-US" altLang="ko-KR" sz="1400" i="1">
                            <a:effectLst/>
                            <a:latin typeface="Cambria Math" panose="02040503050406030204" pitchFamily="18" charset="0"/>
                            <a:ea typeface="굴림" panose="020B0600000101010101" pitchFamily="50" charset="-127"/>
                          </a:rPr>
                          <m:t> </m:t>
                        </m:r>
                        <m:r>
                          <a:rPr lang="en-US" altLang="ko-KR" sz="1400" i="1">
                            <a:effectLst/>
                            <a:latin typeface="Cambria Math" panose="02040503050406030204" pitchFamily="18" charset="0"/>
                            <a:ea typeface="굴림" panose="020B0600000101010101" pitchFamily="50" charset="-127"/>
                          </a:rPr>
                          <m:t>𝑡𝑟𝑢𝑒</m:t>
                        </m:r>
                      </m:oMath>
                    </m:oMathPara>
                  </a14:m>
                  <a:endParaRPr lang="ko-KR" altLang="ko-KR" sz="14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D7A12416-07FC-F96F-1022-5EF661E43C9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416996" y="3317798"/>
                  <a:ext cx="5056908" cy="52322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F2BC3C1D-F2C0-7796-E650-1F388BB547A1}"/>
              </a:ext>
            </a:extLst>
          </p:cNvPr>
          <p:cNvSpPr txBox="1"/>
          <p:nvPr/>
        </p:nvSpPr>
        <p:spPr>
          <a:xfrm>
            <a:off x="521408" y="4829545"/>
            <a:ext cx="708340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+mj-ea"/>
                <a:ea typeface="+mj-ea"/>
              </a:rPr>
              <a:t>T-tests: </a:t>
            </a:r>
            <a:r>
              <a:rPr lang="ko-KR" altLang="en-US" sz="1400" dirty="0">
                <a:latin typeface="+mj-ea"/>
                <a:ea typeface="+mj-ea"/>
              </a:rPr>
              <a:t>각 계수가 통계적으로 유의한지 확인</a:t>
            </a:r>
            <a:endParaRPr lang="en-US" altLang="ko-KR" sz="1400" dirty="0">
              <a:latin typeface="+mj-ea"/>
              <a:ea typeface="+mj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400" dirty="0">
              <a:effectLst/>
              <a:latin typeface="+mj-ea"/>
              <a:ea typeface="+mj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400" dirty="0">
                <a:effectLst/>
                <a:latin typeface="+mj-ea"/>
                <a:ea typeface="+mj-ea"/>
              </a:rPr>
              <a:t>T-</a:t>
            </a:r>
            <a:r>
              <a:rPr lang="ko-KR" altLang="en-US" sz="1400" dirty="0">
                <a:effectLst/>
                <a:latin typeface="+mj-ea"/>
                <a:ea typeface="+mj-ea"/>
              </a:rPr>
              <a:t>통계량을 이용하여</a:t>
            </a:r>
            <a:r>
              <a:rPr lang="en-US" altLang="ko-KR" sz="1400" dirty="0">
                <a:latin typeface="+mj-ea"/>
                <a:ea typeface="+mj-ea"/>
              </a:rPr>
              <a:t> p-value</a:t>
            </a:r>
            <a:r>
              <a:rPr lang="ko-KR" altLang="en-US" sz="1400" dirty="0">
                <a:latin typeface="+mj-ea"/>
                <a:ea typeface="+mj-ea"/>
              </a:rPr>
              <a:t>를 구한 뒤</a:t>
            </a:r>
            <a:r>
              <a:rPr lang="en-US" altLang="ko-KR" sz="1400" dirty="0">
                <a:latin typeface="+mj-ea"/>
                <a:ea typeface="+mj-ea"/>
              </a:rPr>
              <a:t>, </a:t>
            </a:r>
            <a:r>
              <a:rPr lang="ko-KR" altLang="en-US" sz="1400" dirty="0" err="1">
                <a:latin typeface="+mj-ea"/>
                <a:ea typeface="+mj-ea"/>
              </a:rPr>
              <a:t>유의수준하에서</a:t>
            </a:r>
            <a:r>
              <a:rPr lang="ko-KR" altLang="en-US" sz="1400" dirty="0">
                <a:latin typeface="+mj-ea"/>
                <a:ea typeface="+mj-ea"/>
              </a:rPr>
              <a:t> </a:t>
            </a:r>
            <a:r>
              <a:rPr lang="ko-KR" altLang="en-US" sz="1400" dirty="0" err="1">
                <a:latin typeface="+mj-ea"/>
                <a:ea typeface="+mj-ea"/>
              </a:rPr>
              <a:t>귀무가설</a:t>
            </a:r>
            <a:r>
              <a:rPr lang="ko-KR" altLang="en-US" sz="1400" dirty="0">
                <a:latin typeface="+mj-ea"/>
                <a:ea typeface="+mj-ea"/>
              </a:rPr>
              <a:t> 기각여부 판단</a:t>
            </a:r>
            <a:endParaRPr lang="ko-KR" altLang="ko-KR" sz="1400" dirty="0">
              <a:effectLst/>
              <a:latin typeface="+mj-ea"/>
              <a:ea typeface="+mj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14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8502416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/>
              <a:t>16/24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29689" y="392194"/>
            <a:ext cx="40446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2500" dirty="0">
                <a:solidFill>
                  <a:schemeClr val="bg1"/>
                </a:solidFill>
                <a:latin typeface="+mj-ea"/>
                <a:ea typeface="+mj-ea"/>
              </a:rPr>
              <a:t>Ⅲ</a:t>
            </a:r>
          </a:p>
        </p:txBody>
      </p:sp>
      <p:sp>
        <p:nvSpPr>
          <p:cNvPr id="10" name="순서도: 지연 9"/>
          <p:cNvSpPr/>
          <p:nvPr/>
        </p:nvSpPr>
        <p:spPr>
          <a:xfrm rot="10800000">
            <a:off x="629689" y="1164290"/>
            <a:ext cx="378618" cy="349204"/>
          </a:xfrm>
          <a:prstGeom prst="flowChartDelay">
            <a:avLst/>
          </a:prstGeom>
          <a:solidFill>
            <a:srgbClr val="51626F"/>
          </a:solidFill>
          <a:ln w="12700">
            <a:solidFill>
              <a:srgbClr val="5162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845215" y="1164291"/>
            <a:ext cx="4149192" cy="349202"/>
          </a:xfrm>
          <a:prstGeom prst="rect">
            <a:avLst/>
          </a:prstGeom>
          <a:solidFill>
            <a:schemeClr val="bg1"/>
          </a:solidFill>
          <a:ln w="12700">
            <a:solidFill>
              <a:srgbClr val="4451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ko-KR" sz="1400" b="1" dirty="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Data Pre-Processing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F320E47-9940-CFA9-2705-373B2CEF91EF}"/>
              </a:ext>
            </a:extLst>
          </p:cNvPr>
          <p:cNvSpPr txBox="1"/>
          <p:nvPr/>
        </p:nvSpPr>
        <p:spPr>
          <a:xfrm>
            <a:off x="1230502" y="440621"/>
            <a:ext cx="314755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ko-KR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Main Contribution</a:t>
            </a:r>
            <a:endParaRPr kumimoji="0" lang="en-US" altLang="ko-KR" sz="1500" b="1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533B12-DCCF-F834-6487-AB2D1C9B3EE5}"/>
              </a:ext>
            </a:extLst>
          </p:cNvPr>
          <p:cNvSpPr txBox="1"/>
          <p:nvPr/>
        </p:nvSpPr>
        <p:spPr>
          <a:xfrm>
            <a:off x="394605" y="6454953"/>
            <a:ext cx="84180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https://www.kaggle.com/datasets/fvcoppen/solarpanelspower</a:t>
            </a:r>
            <a:endParaRPr lang="ko-KR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C8623A5-9C6F-B92F-C329-2BBBD5FC7B8A}"/>
              </a:ext>
            </a:extLst>
          </p:cNvPr>
          <p:cNvSpPr txBox="1"/>
          <p:nvPr/>
        </p:nvSpPr>
        <p:spPr>
          <a:xfrm>
            <a:off x="537670" y="1638298"/>
            <a:ext cx="708340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+mj-ea"/>
                <a:ea typeface="+mj-ea"/>
              </a:rPr>
              <a:t>Dataset 1: </a:t>
            </a:r>
            <a:r>
              <a:rPr lang="ko-KR" altLang="en-US" sz="1400" dirty="0" err="1">
                <a:latin typeface="+mj-ea"/>
                <a:ea typeface="+mj-ea"/>
              </a:rPr>
              <a:t>앤트워프</a:t>
            </a:r>
            <a:r>
              <a:rPr lang="ko-KR" altLang="en-US" sz="1400" dirty="0">
                <a:latin typeface="+mj-ea"/>
                <a:ea typeface="+mj-ea"/>
              </a:rPr>
              <a:t> 태양광 패널 일일 전력 생성 데이터</a:t>
            </a:r>
            <a:r>
              <a:rPr lang="en-US" altLang="ko-KR" sz="1400" dirty="0">
                <a:latin typeface="+mj-ea"/>
                <a:ea typeface="+mj-ea"/>
              </a:rPr>
              <a:t>(Frank)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400" dirty="0">
              <a:latin typeface="+mj-ea"/>
              <a:ea typeface="+mj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400" dirty="0">
                <a:effectLst/>
                <a:latin typeface="+mj-ea"/>
                <a:ea typeface="+mj-ea"/>
              </a:rPr>
              <a:t>Dataset 2: </a:t>
            </a:r>
            <a:r>
              <a:rPr lang="ko-KR" altLang="en-US" sz="1400" dirty="0" err="1">
                <a:effectLst/>
                <a:latin typeface="+mj-ea"/>
                <a:ea typeface="+mj-ea"/>
              </a:rPr>
              <a:t>앤트워프</a:t>
            </a:r>
            <a:r>
              <a:rPr lang="ko-KR" altLang="en-US" sz="1400" dirty="0">
                <a:effectLst/>
                <a:latin typeface="+mj-ea"/>
                <a:ea typeface="+mj-ea"/>
              </a:rPr>
              <a:t> 날씨 데이터</a:t>
            </a:r>
            <a:r>
              <a:rPr lang="en-US" altLang="ko-KR" sz="1400" dirty="0">
                <a:effectLst/>
                <a:latin typeface="+mj-ea"/>
                <a:ea typeface="+mj-ea"/>
              </a:rPr>
              <a:t>(</a:t>
            </a:r>
            <a:r>
              <a:rPr lang="en-US" altLang="ko-KR" sz="1400" dirty="0" err="1">
                <a:effectLst/>
                <a:latin typeface="+mj-ea"/>
                <a:ea typeface="+mj-ea"/>
              </a:rPr>
              <a:t>Timeanddate</a:t>
            </a:r>
            <a:r>
              <a:rPr lang="en-US" altLang="ko-KR" sz="1400" dirty="0">
                <a:effectLst/>
                <a:latin typeface="+mj-ea"/>
                <a:ea typeface="+mj-ea"/>
              </a:rPr>
              <a:t>)</a:t>
            </a:r>
            <a:r>
              <a:rPr lang="ko-KR" altLang="en-US" sz="1400" dirty="0">
                <a:effectLst/>
                <a:latin typeface="+mj-ea"/>
                <a:ea typeface="+mj-ea"/>
              </a:rPr>
              <a:t> </a:t>
            </a:r>
            <a:endParaRPr lang="en-US" altLang="ko-KR" sz="1400" dirty="0">
              <a:effectLst/>
              <a:latin typeface="+mj-ea"/>
              <a:ea typeface="+mj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400" dirty="0">
              <a:effectLst/>
              <a:latin typeface="+mj-ea"/>
              <a:ea typeface="+mj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400" dirty="0">
                <a:effectLst/>
                <a:latin typeface="+mj-ea"/>
                <a:ea typeface="+mj-ea"/>
              </a:rPr>
              <a:t>2016 ~ 2019</a:t>
            </a:r>
            <a:r>
              <a:rPr lang="ko-KR" altLang="en-US" sz="1400" dirty="0">
                <a:effectLst/>
                <a:latin typeface="+mj-ea"/>
                <a:ea typeface="+mj-ea"/>
              </a:rPr>
              <a:t>년 데이터 </a:t>
            </a:r>
            <a:r>
              <a:rPr lang="ko-KR" altLang="en-US" sz="1400" dirty="0">
                <a:latin typeface="+mj-ea"/>
                <a:ea typeface="+mj-ea"/>
              </a:rPr>
              <a:t>추출</a:t>
            </a:r>
            <a:r>
              <a:rPr lang="en-US" altLang="ko-KR" sz="1400" dirty="0">
                <a:latin typeface="+mj-ea"/>
                <a:ea typeface="+mj-ea"/>
              </a:rPr>
              <a:t> </a:t>
            </a:r>
            <a:r>
              <a:rPr lang="en-US" altLang="ko-KR" sz="1400" dirty="0">
                <a:effectLst/>
                <a:latin typeface="+mj-ea"/>
                <a:ea typeface="+mj-ea"/>
              </a:rPr>
              <a:t>20</a:t>
            </a:r>
            <a:r>
              <a:rPr lang="ko-KR" altLang="en-US" sz="1400" dirty="0">
                <a:effectLst/>
                <a:latin typeface="+mj-ea"/>
                <a:ea typeface="+mj-ea"/>
              </a:rPr>
              <a:t>개의 </a:t>
            </a:r>
            <a:r>
              <a:rPr lang="ko-KR" altLang="en-US" sz="1400" dirty="0" err="1">
                <a:effectLst/>
                <a:latin typeface="+mj-ea"/>
                <a:ea typeface="+mj-ea"/>
              </a:rPr>
              <a:t>결측치</a:t>
            </a:r>
            <a:r>
              <a:rPr lang="ko-KR" altLang="en-US" sz="1400" dirty="0">
                <a:effectLst/>
                <a:latin typeface="+mj-ea"/>
                <a:ea typeface="+mj-ea"/>
              </a:rPr>
              <a:t> </a:t>
            </a:r>
            <a:r>
              <a:rPr lang="en-US" altLang="ko-KR" sz="1400" dirty="0">
                <a:effectLst/>
                <a:latin typeface="+mj-ea"/>
                <a:ea typeface="+mj-ea"/>
              </a:rPr>
              <a:t>3</a:t>
            </a:r>
            <a:r>
              <a:rPr lang="ko-KR" altLang="en-US" sz="1400" dirty="0">
                <a:effectLst/>
                <a:latin typeface="+mj-ea"/>
                <a:ea typeface="+mj-ea"/>
              </a:rPr>
              <a:t>차 </a:t>
            </a:r>
            <a:r>
              <a:rPr lang="ko-KR" altLang="en-US" sz="1400" dirty="0" err="1">
                <a:effectLst/>
                <a:latin typeface="+mj-ea"/>
                <a:ea typeface="+mj-ea"/>
              </a:rPr>
              <a:t>스플라인</a:t>
            </a:r>
            <a:r>
              <a:rPr lang="ko-KR" altLang="en-US" sz="1400" dirty="0">
                <a:effectLst/>
                <a:latin typeface="+mj-ea"/>
                <a:ea typeface="+mj-ea"/>
              </a:rPr>
              <a:t> </a:t>
            </a:r>
            <a:r>
              <a:rPr lang="ko-KR" altLang="en-US" sz="1400" dirty="0" err="1">
                <a:effectLst/>
                <a:latin typeface="+mj-ea"/>
                <a:ea typeface="+mj-ea"/>
              </a:rPr>
              <a:t>보간법</a:t>
            </a:r>
            <a:r>
              <a:rPr lang="ko-KR" altLang="en-US" sz="1400" dirty="0">
                <a:effectLst/>
                <a:latin typeface="+mj-ea"/>
                <a:ea typeface="+mj-ea"/>
              </a:rPr>
              <a:t> 이용</a:t>
            </a:r>
            <a:endParaRPr lang="en-US" altLang="ko-KR" sz="1400" dirty="0">
              <a:effectLst/>
              <a:latin typeface="+mj-ea"/>
              <a:ea typeface="+mj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400" dirty="0">
              <a:latin typeface="+mj-ea"/>
              <a:ea typeface="+mj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400" dirty="0">
                <a:effectLst/>
                <a:latin typeface="+mj-ea"/>
                <a:ea typeface="+mj-ea"/>
              </a:rPr>
              <a:t>Sky cover</a:t>
            </a:r>
            <a:r>
              <a:rPr lang="ko-KR" altLang="en-US" sz="1400" dirty="0">
                <a:effectLst/>
                <a:latin typeface="+mj-ea"/>
                <a:ea typeface="+mj-ea"/>
              </a:rPr>
              <a:t>를 제외한 변수들 </a:t>
            </a:r>
            <a:r>
              <a:rPr lang="en-US" altLang="ko-KR" sz="1400" dirty="0">
                <a:effectLst/>
                <a:latin typeface="+mj-ea"/>
                <a:ea typeface="+mj-ea"/>
              </a:rPr>
              <a:t>Min-Max scaler</a:t>
            </a:r>
            <a:r>
              <a:rPr lang="ko-KR" altLang="en-US" sz="1400" dirty="0">
                <a:effectLst/>
                <a:latin typeface="+mj-ea"/>
                <a:ea typeface="+mj-ea"/>
              </a:rPr>
              <a:t>를 이용하여 </a:t>
            </a:r>
            <a:r>
              <a:rPr lang="en-US" altLang="ko-KR" sz="1400" dirty="0">
                <a:effectLst/>
                <a:latin typeface="+mj-ea"/>
                <a:ea typeface="+mj-ea"/>
              </a:rPr>
              <a:t>0~1</a:t>
            </a:r>
            <a:r>
              <a:rPr lang="ko-KR" altLang="en-US" sz="1400" dirty="0">
                <a:latin typeface="+mj-ea"/>
                <a:ea typeface="+mj-ea"/>
              </a:rPr>
              <a:t>의 값으로 정규화</a:t>
            </a:r>
            <a:endParaRPr lang="ko-KR" altLang="ko-KR" sz="1400" dirty="0">
              <a:effectLst/>
              <a:latin typeface="+mj-ea"/>
              <a:ea typeface="+mj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1400" dirty="0">
              <a:latin typeface="+mj-ea"/>
              <a:ea typeface="+mj-ea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768E9DC-500F-BD8C-155A-BE9C40EC204A}"/>
              </a:ext>
            </a:extLst>
          </p:cNvPr>
          <p:cNvGrpSpPr/>
          <p:nvPr/>
        </p:nvGrpSpPr>
        <p:grpSpPr>
          <a:xfrm>
            <a:off x="537670" y="3559642"/>
            <a:ext cx="4040458" cy="1951256"/>
            <a:chOff x="537670" y="3429000"/>
            <a:chExt cx="4040458" cy="1951256"/>
          </a:xfrm>
        </p:grpSpPr>
        <p:grpSp>
          <p:nvGrpSpPr>
            <p:cNvPr id="21" name="그룹 20"/>
            <p:cNvGrpSpPr/>
            <p:nvPr/>
          </p:nvGrpSpPr>
          <p:grpSpPr>
            <a:xfrm>
              <a:off x="537670" y="3429000"/>
              <a:ext cx="4040458" cy="1951256"/>
              <a:chOff x="1320364" y="2947581"/>
              <a:chExt cx="7340074" cy="3172299"/>
            </a:xfrm>
          </p:grpSpPr>
          <p:sp>
            <p:nvSpPr>
              <p:cNvPr id="22" name="대각선 방향의 모서리가 둥근 사각형 21"/>
              <p:cNvSpPr/>
              <p:nvPr/>
            </p:nvSpPr>
            <p:spPr>
              <a:xfrm>
                <a:off x="1320364" y="2947581"/>
                <a:ext cx="7340074" cy="3172299"/>
              </a:xfrm>
              <a:prstGeom prst="round2DiagRect">
                <a:avLst>
                  <a:gd name="adj1" fmla="val 9761"/>
                  <a:gd name="adj2" fmla="val 0"/>
                </a:avLst>
              </a:prstGeom>
              <a:solidFill>
                <a:schemeClr val="bg1"/>
              </a:solidFill>
              <a:ln w="12700">
                <a:solidFill>
                  <a:srgbClr val="51626F"/>
                </a:solidFill>
              </a:ln>
              <a:effectLst>
                <a:outerShdw blurRad="50800" dist="101600" dir="2700000" algn="tl" rotWithShape="0">
                  <a:srgbClr val="DDD7CA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직각 삼각형 22"/>
              <p:cNvSpPr/>
              <p:nvPr/>
            </p:nvSpPr>
            <p:spPr>
              <a:xfrm rot="10800000">
                <a:off x="8381551" y="2947581"/>
                <a:ext cx="274489" cy="274489"/>
              </a:xfrm>
              <a:prstGeom prst="rtTriangle">
                <a:avLst/>
              </a:prstGeom>
              <a:solidFill>
                <a:srgbClr val="51626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직각 삼각형 23"/>
              <p:cNvSpPr/>
              <p:nvPr/>
            </p:nvSpPr>
            <p:spPr>
              <a:xfrm>
                <a:off x="1320364" y="5845391"/>
                <a:ext cx="274489" cy="274489"/>
              </a:xfrm>
              <a:prstGeom prst="rtTriangle">
                <a:avLst/>
              </a:prstGeom>
              <a:solidFill>
                <a:srgbClr val="51626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D1ADFF43-C739-55FB-5199-2E925D4753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28801" y="3635193"/>
              <a:ext cx="3846905" cy="1469126"/>
            </a:xfrm>
            <a:prstGeom prst="rect">
              <a:avLst/>
            </a:prstGeom>
          </p:spPr>
        </p:pic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8040244A-0796-4786-6237-BF50B7D5EFC2}"/>
              </a:ext>
            </a:extLst>
          </p:cNvPr>
          <p:cNvSpPr txBox="1"/>
          <p:nvPr/>
        </p:nvSpPr>
        <p:spPr>
          <a:xfrm>
            <a:off x="4766837" y="3559642"/>
            <a:ext cx="489700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+mj-ea"/>
                <a:ea typeface="+mj-ea"/>
              </a:rPr>
              <a:t>기온</a:t>
            </a:r>
            <a:r>
              <a:rPr lang="en-US" altLang="ko-KR" sz="1400" dirty="0">
                <a:latin typeface="+mj-ea"/>
                <a:ea typeface="+mj-ea"/>
              </a:rPr>
              <a:t>, </a:t>
            </a:r>
            <a:r>
              <a:rPr lang="ko-KR" altLang="en-US" sz="1400" dirty="0">
                <a:latin typeface="+mj-ea"/>
                <a:ea typeface="+mj-ea"/>
              </a:rPr>
              <a:t>풍속</a:t>
            </a:r>
            <a:r>
              <a:rPr lang="en-US" altLang="ko-KR" sz="1400" dirty="0">
                <a:latin typeface="+mj-ea"/>
                <a:ea typeface="+mj-ea"/>
              </a:rPr>
              <a:t>, </a:t>
            </a:r>
            <a:r>
              <a:rPr lang="ko-KR" altLang="en-US" sz="1400" dirty="0">
                <a:latin typeface="+mj-ea"/>
                <a:ea typeface="+mj-ea"/>
              </a:rPr>
              <a:t>습도</a:t>
            </a:r>
            <a:r>
              <a:rPr lang="en-US" altLang="ko-KR" sz="1400" dirty="0">
                <a:latin typeface="+mj-ea"/>
                <a:ea typeface="+mj-ea"/>
              </a:rPr>
              <a:t>: </a:t>
            </a:r>
            <a:r>
              <a:rPr lang="ko-KR" altLang="en-US" sz="1400" dirty="0">
                <a:latin typeface="+mj-ea"/>
                <a:ea typeface="+mj-ea"/>
              </a:rPr>
              <a:t>일평균의 값</a:t>
            </a:r>
            <a:endParaRPr lang="en-US" altLang="ko-KR" sz="1400" dirty="0">
              <a:latin typeface="+mj-ea"/>
              <a:ea typeface="+mj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400" dirty="0">
              <a:latin typeface="+mj-ea"/>
              <a:ea typeface="+mj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+mj-ea"/>
                <a:ea typeface="+mj-ea"/>
              </a:rPr>
              <a:t>Day power: </a:t>
            </a:r>
            <a:r>
              <a:rPr lang="ko-KR" altLang="en-US" sz="1400" dirty="0">
                <a:latin typeface="+mj-ea"/>
                <a:ea typeface="+mj-ea"/>
              </a:rPr>
              <a:t>태양전지판에서 얻은 일일 전력 생산량</a:t>
            </a:r>
            <a:endParaRPr lang="en-US" altLang="ko-KR" sz="1400" dirty="0">
              <a:latin typeface="+mj-ea"/>
              <a:ea typeface="+mj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400" dirty="0">
              <a:latin typeface="+mj-ea"/>
              <a:ea typeface="+mj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+mj-ea"/>
                <a:ea typeface="+mj-ea"/>
              </a:rPr>
              <a:t>Sky cover: </a:t>
            </a:r>
            <a:r>
              <a:rPr lang="ko-KR" altLang="en-US" sz="1400" dirty="0">
                <a:latin typeface="+mj-ea"/>
                <a:ea typeface="+mj-ea"/>
              </a:rPr>
              <a:t>오후 </a:t>
            </a:r>
            <a:r>
              <a:rPr lang="en-US" altLang="ko-KR" sz="1400" dirty="0">
                <a:latin typeface="+mj-ea"/>
                <a:ea typeface="+mj-ea"/>
              </a:rPr>
              <a:t>3</a:t>
            </a:r>
            <a:r>
              <a:rPr lang="ko-KR" altLang="en-US" sz="1400" dirty="0">
                <a:latin typeface="+mj-ea"/>
                <a:ea typeface="+mj-ea"/>
              </a:rPr>
              <a:t>시의 날씨 상태</a:t>
            </a:r>
            <a:r>
              <a:rPr lang="en-US" altLang="ko-KR" sz="1400" dirty="0">
                <a:latin typeface="+mj-ea"/>
                <a:ea typeface="+mj-ea"/>
              </a:rPr>
              <a:t>, 8</a:t>
            </a:r>
            <a:r>
              <a:rPr lang="ko-KR" altLang="en-US" sz="1400" dirty="0">
                <a:latin typeface="+mj-ea"/>
                <a:ea typeface="+mj-ea"/>
              </a:rPr>
              <a:t>가지로 나타냄</a:t>
            </a:r>
            <a:endParaRPr lang="en-US" altLang="ko-KR" sz="1400" dirty="0">
              <a:latin typeface="+mj-ea"/>
              <a:ea typeface="+mj-ea"/>
            </a:endParaRPr>
          </a:p>
          <a:p>
            <a:r>
              <a:rPr lang="en-US" altLang="ko-KR" sz="1400" dirty="0">
                <a:latin typeface="+mj-ea"/>
                <a:ea typeface="+mj-ea"/>
              </a:rPr>
              <a:t>  ‘</a:t>
            </a:r>
            <a:r>
              <a:rPr lang="en-US" altLang="ko-KR" sz="1400" dirty="0" err="1">
                <a:latin typeface="+mj-ea"/>
                <a:ea typeface="+mj-ea"/>
              </a:rPr>
              <a:t>WeatherSTEM</a:t>
            </a:r>
            <a:r>
              <a:rPr lang="en-US" altLang="ko-KR" sz="1400" dirty="0">
                <a:latin typeface="+mj-ea"/>
                <a:ea typeface="+mj-ea"/>
              </a:rPr>
              <a:t>’</a:t>
            </a:r>
            <a:r>
              <a:rPr lang="ko-KR" altLang="en-US" sz="1400" dirty="0">
                <a:latin typeface="+mj-ea"/>
                <a:ea typeface="+mj-ea"/>
              </a:rPr>
              <a:t>의 기준으로 하늘의 덮인 양을 점수화</a:t>
            </a:r>
            <a:endParaRPr lang="en-US" altLang="ko-KR" sz="1400" dirty="0">
              <a:latin typeface="+mj-ea"/>
              <a:ea typeface="+mj-ea"/>
            </a:endParaRPr>
          </a:p>
          <a:p>
            <a:endParaRPr lang="en-US" altLang="ko-KR" sz="1400" dirty="0">
              <a:latin typeface="+mj-ea"/>
              <a:ea typeface="+mj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+mj-ea"/>
                <a:ea typeface="+mj-ea"/>
              </a:rPr>
              <a:t>Sunny – 1</a:t>
            </a:r>
            <a:r>
              <a:rPr lang="ko-KR" altLang="en-US" sz="1400" dirty="0">
                <a:latin typeface="+mj-ea"/>
                <a:ea typeface="+mj-ea"/>
              </a:rPr>
              <a:t>점</a:t>
            </a:r>
            <a:r>
              <a:rPr lang="en-US" altLang="ko-KR" sz="1400" dirty="0">
                <a:latin typeface="+mj-ea"/>
                <a:ea typeface="+mj-ea"/>
              </a:rPr>
              <a:t>, Partly Sunny – 2</a:t>
            </a:r>
            <a:r>
              <a:rPr lang="ko-KR" altLang="en-US" sz="1400" dirty="0">
                <a:latin typeface="+mj-ea"/>
                <a:ea typeface="+mj-ea"/>
              </a:rPr>
              <a:t>점</a:t>
            </a:r>
            <a:r>
              <a:rPr lang="en-US" altLang="ko-KR" sz="1400" dirty="0">
                <a:latin typeface="+mj-ea"/>
                <a:ea typeface="+mj-ea"/>
              </a:rPr>
              <a:t>, Passing clouds – 3</a:t>
            </a:r>
            <a:r>
              <a:rPr lang="ko-KR" altLang="en-US" sz="1400" dirty="0">
                <a:latin typeface="+mj-ea"/>
                <a:ea typeface="+mj-ea"/>
              </a:rPr>
              <a:t>점 등</a:t>
            </a:r>
            <a:endParaRPr lang="en-US" altLang="ko-KR" sz="1400" dirty="0">
              <a:latin typeface="+mj-ea"/>
              <a:ea typeface="+mj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400" dirty="0">
              <a:latin typeface="+mj-ea"/>
              <a:ea typeface="+mj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+mj-ea"/>
                <a:ea typeface="+mj-ea"/>
              </a:rPr>
              <a:t>점수가 클수록 구름이나 안개가 하늘을 덮는 비율 높음</a:t>
            </a:r>
            <a:endParaRPr lang="en-US" altLang="ko-KR" sz="1400" dirty="0">
              <a:latin typeface="+mj-ea"/>
              <a:ea typeface="+mj-ea"/>
            </a:endParaRPr>
          </a:p>
          <a:p>
            <a:endParaRPr lang="en-US" altLang="ko-KR" sz="1400" dirty="0">
              <a:latin typeface="+mj-ea"/>
              <a:ea typeface="+mj-ea"/>
            </a:endParaRPr>
          </a:p>
          <a:p>
            <a:endParaRPr lang="en-US" altLang="ko-KR" sz="1400" dirty="0">
              <a:latin typeface="+mj-ea"/>
              <a:ea typeface="+mj-ea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1260757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/>
              <a:t>17/24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29689" y="392194"/>
            <a:ext cx="40446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2500" dirty="0">
                <a:solidFill>
                  <a:schemeClr val="bg1"/>
                </a:solidFill>
                <a:latin typeface="+mj-ea"/>
                <a:ea typeface="+mj-ea"/>
              </a:rPr>
              <a:t>Ⅲ</a:t>
            </a:r>
          </a:p>
        </p:txBody>
      </p:sp>
      <p:sp>
        <p:nvSpPr>
          <p:cNvPr id="10" name="순서도: 지연 9"/>
          <p:cNvSpPr/>
          <p:nvPr/>
        </p:nvSpPr>
        <p:spPr>
          <a:xfrm rot="10800000">
            <a:off x="629689" y="1164290"/>
            <a:ext cx="378618" cy="349204"/>
          </a:xfrm>
          <a:prstGeom prst="flowChartDelay">
            <a:avLst/>
          </a:prstGeom>
          <a:solidFill>
            <a:srgbClr val="51626F"/>
          </a:solidFill>
          <a:ln w="12700">
            <a:solidFill>
              <a:srgbClr val="5162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845215" y="1164291"/>
            <a:ext cx="4149192" cy="349202"/>
          </a:xfrm>
          <a:prstGeom prst="rect">
            <a:avLst/>
          </a:prstGeom>
          <a:solidFill>
            <a:schemeClr val="bg1"/>
          </a:solidFill>
          <a:ln w="12700">
            <a:solidFill>
              <a:srgbClr val="4451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ko-KR" sz="1400" b="1" dirty="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Ambiguity of data</a:t>
            </a:r>
          </a:p>
        </p:txBody>
      </p:sp>
      <p:grpSp>
        <p:nvGrpSpPr>
          <p:cNvPr id="21" name="그룹 20"/>
          <p:cNvGrpSpPr/>
          <p:nvPr/>
        </p:nvGrpSpPr>
        <p:grpSpPr>
          <a:xfrm>
            <a:off x="4453280" y="1707711"/>
            <a:ext cx="5056306" cy="1905904"/>
            <a:chOff x="1320364" y="2947581"/>
            <a:chExt cx="7340074" cy="3172299"/>
          </a:xfrm>
        </p:grpSpPr>
        <p:sp>
          <p:nvSpPr>
            <p:cNvPr id="22" name="대각선 방향의 모서리가 둥근 사각형 21"/>
            <p:cNvSpPr/>
            <p:nvPr/>
          </p:nvSpPr>
          <p:spPr>
            <a:xfrm>
              <a:off x="1320364" y="2947581"/>
              <a:ext cx="7340074" cy="3172299"/>
            </a:xfrm>
            <a:prstGeom prst="round2DiagRect">
              <a:avLst>
                <a:gd name="adj1" fmla="val 9761"/>
                <a:gd name="adj2" fmla="val 0"/>
              </a:avLst>
            </a:prstGeom>
            <a:solidFill>
              <a:schemeClr val="bg1"/>
            </a:solidFill>
            <a:ln w="12700">
              <a:solidFill>
                <a:srgbClr val="51626F"/>
              </a:solidFill>
            </a:ln>
            <a:effectLst>
              <a:outerShdw blurRad="50800" dist="101600" dir="2700000" algn="tl" rotWithShape="0">
                <a:srgbClr val="DDD7CA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각 삼각형 22"/>
            <p:cNvSpPr/>
            <p:nvPr/>
          </p:nvSpPr>
          <p:spPr>
            <a:xfrm rot="10800000">
              <a:off x="8381551" y="2947581"/>
              <a:ext cx="274489" cy="274489"/>
            </a:xfrm>
            <a:prstGeom prst="rtTriangle">
              <a:avLst/>
            </a:prstGeom>
            <a:solidFill>
              <a:srgbClr val="5162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각 삼각형 23"/>
            <p:cNvSpPr/>
            <p:nvPr/>
          </p:nvSpPr>
          <p:spPr>
            <a:xfrm>
              <a:off x="1320364" y="5845391"/>
              <a:ext cx="274489" cy="274489"/>
            </a:xfrm>
            <a:prstGeom prst="rtTriangle">
              <a:avLst/>
            </a:prstGeom>
            <a:solidFill>
              <a:srgbClr val="5162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FF320E47-9940-CFA9-2705-373B2CEF91EF}"/>
              </a:ext>
            </a:extLst>
          </p:cNvPr>
          <p:cNvSpPr txBox="1"/>
          <p:nvPr/>
        </p:nvSpPr>
        <p:spPr>
          <a:xfrm>
            <a:off x="1230502" y="440621"/>
            <a:ext cx="314755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ko-KR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Main Contribution</a:t>
            </a:r>
            <a:endParaRPr kumimoji="0" lang="en-US" altLang="ko-KR" sz="1500" b="1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C8623A5-9C6F-B92F-C329-2BBBD5FC7B8A}"/>
                  </a:ext>
                </a:extLst>
              </p:cNvPr>
              <p:cNvSpPr txBox="1"/>
              <p:nvPr/>
            </p:nvSpPr>
            <p:spPr>
              <a:xfrm>
                <a:off x="537670" y="1707711"/>
                <a:ext cx="7083405" cy="13261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4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① </a:t>
                </a:r>
                <a:r>
                  <a:rPr lang="ko-KR" altLang="en-US" sz="1400" b="1" dirty="0">
                    <a:latin typeface="+mj-ea"/>
                    <a:ea typeface="+mj-ea"/>
                  </a:rPr>
                  <a:t>기온</a:t>
                </a:r>
                <a:r>
                  <a:rPr lang="en-US" altLang="ko-KR" sz="1400" b="1" dirty="0">
                    <a:latin typeface="+mj-ea"/>
                    <a:ea typeface="+mj-ea"/>
                  </a:rPr>
                  <a:t>, </a:t>
                </a:r>
                <a:r>
                  <a:rPr lang="ko-KR" altLang="en-US" sz="1400" b="1" dirty="0">
                    <a:latin typeface="+mj-ea"/>
                    <a:ea typeface="+mj-ea"/>
                  </a:rPr>
                  <a:t>습도</a:t>
                </a:r>
                <a:r>
                  <a:rPr lang="en-US" altLang="ko-KR" sz="1400" b="1" dirty="0">
                    <a:latin typeface="+mj-ea"/>
                    <a:ea typeface="+mj-ea"/>
                  </a:rPr>
                  <a:t>,</a:t>
                </a:r>
                <a:r>
                  <a:rPr lang="ko-KR" altLang="en-US" sz="1400" b="1" dirty="0">
                    <a:latin typeface="+mj-ea"/>
                    <a:ea typeface="+mj-ea"/>
                  </a:rPr>
                  <a:t> 풍속</a:t>
                </a:r>
                <a:endParaRPr lang="en-US" altLang="ko-KR" sz="1400" b="1" dirty="0">
                  <a:latin typeface="+mj-ea"/>
                  <a:ea typeface="+mj-ea"/>
                </a:endParaRPr>
              </a:p>
              <a:p>
                <a:pPr marL="171450" indent="-171450">
                  <a:buFont typeface="Wingdings" panose="05000000000000000000" pitchFamily="2" charset="2"/>
                  <a:buChar char="§"/>
                </a:pPr>
                <a:endParaRPr lang="en-US" altLang="ko-KR" sz="1400" dirty="0">
                  <a:latin typeface="+mj-ea"/>
                  <a:ea typeface="+mj-ea"/>
                </a:endParaRPr>
              </a:p>
              <a:p>
                <a:pPr marL="628650" lvl="1" indent="-171450">
                  <a:buFont typeface="Wingdings" panose="05000000000000000000" pitchFamily="2" charset="2"/>
                  <a:buChar char="§"/>
                </a:pPr>
                <a:r>
                  <a:rPr lang="ko-KR" altLang="en-US" sz="1400" dirty="0">
                    <a:latin typeface="+mj-ea"/>
                    <a:ea typeface="+mj-ea"/>
                  </a:rPr>
                  <a:t>계속 변하고 있는 연속형 데이터</a:t>
                </a:r>
                <a:endParaRPr lang="en-US" altLang="ko-KR" sz="1400" dirty="0">
                  <a:latin typeface="+mj-ea"/>
                  <a:ea typeface="+mj-ea"/>
                </a:endParaRPr>
              </a:p>
              <a:p>
                <a:pPr marL="171450" indent="-171450">
                  <a:buFont typeface="Wingdings" panose="05000000000000000000" pitchFamily="2" charset="2"/>
                  <a:buChar char="§"/>
                </a:pPr>
                <a:endParaRPr lang="en-US" altLang="ko-KR" sz="1400" dirty="0">
                  <a:latin typeface="+mj-ea"/>
                  <a:ea typeface="+mj-ea"/>
                </a:endParaRPr>
              </a:p>
              <a:p>
                <a:pPr marL="628650" lvl="1" indent="-171450">
                  <a:buFont typeface="Wingdings" panose="05000000000000000000" pitchFamily="2" charset="2"/>
                  <a:buChar char="§"/>
                </a:pPr>
                <a:r>
                  <a:rPr lang="en-US" altLang="ko-KR" sz="1400" dirty="0">
                    <a:latin typeface="+mj-ea"/>
                    <a:ea typeface="+mj-ea"/>
                  </a:rPr>
                  <a:t>Spread </a:t>
                </a:r>
                <a:r>
                  <a:rPr lang="en-US" altLang="ko-KR" sz="1600" dirty="0">
                    <a:latin typeface="+mj-ea"/>
                    <a:ea typeface="+mj-ea"/>
                  </a:rPr>
                  <a:t>=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  <a:ea typeface="+mj-ea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ko-KR" sz="1600" b="0" i="1" smtClean="0">
                                <a:latin typeface="Cambria Math" panose="02040503050406030204" pitchFamily="18" charset="0"/>
                                <a:ea typeface="+mj-ea"/>
                              </a:rPr>
                            </m:ctrlPr>
                          </m:fPr>
                          <m:num>
                            <m:d>
                              <m:dPr>
                                <m:ctrlPr>
                                  <a:rPr lang="en-US" altLang="ko-KR" sz="1600" b="0" i="1" smtClean="0">
                                    <a:latin typeface="Cambria Math" panose="02040503050406030204" pitchFamily="18" charset="0"/>
                                    <a:ea typeface="+mj-ea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ko-KR" sz="1600" b="0" i="1" smtClean="0">
                                        <a:latin typeface="Cambria Math" panose="02040503050406030204" pitchFamily="18" charset="0"/>
                                        <a:ea typeface="+mj-ea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600" b="0" i="1" smtClean="0">
                                        <a:latin typeface="Cambria Math" panose="02040503050406030204" pitchFamily="18" charset="0"/>
                                        <a:ea typeface="+mj-ea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sz="1600" b="0" i="1" smtClean="0">
                                        <a:latin typeface="Cambria Math" panose="02040503050406030204" pitchFamily="18" charset="0"/>
                                        <a:ea typeface="+mj-ea"/>
                                      </a:rPr>
                                      <m:t>𝑡</m:t>
                                    </m:r>
                                    <m:r>
                                      <a:rPr lang="en-US" altLang="ko-KR" sz="1600" b="0" i="1" smtClean="0">
                                        <a:latin typeface="Cambria Math" panose="02040503050406030204" pitchFamily="18" charset="0"/>
                                        <a:ea typeface="+mj-ea"/>
                                      </a:rPr>
                                      <m:t>+1</m:t>
                                    </m:r>
                                  </m:sub>
                                </m:sSub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  <a:ea typeface="+mj-ea"/>
                                  </a:rPr>
                                  <m:t> −</m:t>
                                </m:r>
                                <m:sSub>
                                  <m:sSubPr>
                                    <m:ctrlPr>
                                      <a:rPr lang="en-US" altLang="ko-KR" sz="1600" b="0" i="1" smtClean="0">
                                        <a:latin typeface="Cambria Math" panose="02040503050406030204" pitchFamily="18" charset="0"/>
                                        <a:ea typeface="+mj-ea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600" b="0" i="1" smtClean="0">
                                        <a:latin typeface="Cambria Math" panose="02040503050406030204" pitchFamily="18" charset="0"/>
                                        <a:ea typeface="+mj-ea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sz="1600" b="0" i="1" smtClean="0">
                                        <a:latin typeface="Cambria Math" panose="02040503050406030204" pitchFamily="18" charset="0"/>
                                        <a:ea typeface="+mj-ea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num>
                          <m:den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  <a:ea typeface="+mj-ea"/>
                              </a:rPr>
                              <m:t>2</m:t>
                            </m:r>
                          </m:den>
                        </m:f>
                      </m:e>
                    </m:d>
                  </m:oMath>
                </a14:m>
                <a:endParaRPr lang="en-US" altLang="ko-KR" sz="1600" b="0" i="1" dirty="0">
                  <a:latin typeface="Cambria Math" panose="02040503050406030204" pitchFamily="18" charset="0"/>
                  <a:ea typeface="+mj-ea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C8623A5-9C6F-B92F-C329-2BBBD5FC7B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670" y="1707711"/>
                <a:ext cx="7083405" cy="1326197"/>
              </a:xfrm>
              <a:prstGeom prst="rect">
                <a:avLst/>
              </a:prstGeom>
              <a:blipFill>
                <a:blip r:embed="rId2"/>
                <a:stretch>
                  <a:fillRect l="-258" t="-9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표 6">
                <a:extLst>
                  <a:ext uri="{FF2B5EF4-FFF2-40B4-BE49-F238E27FC236}">
                    <a16:creationId xmlns:a16="http://schemas.microsoft.com/office/drawing/2014/main" id="{B87C00B9-9A2B-2242-B798-2EB28454EA5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67274156"/>
                  </p:ext>
                </p:extLst>
              </p:nvPr>
            </p:nvGraphicFramePr>
            <p:xfrm>
              <a:off x="4642170" y="1835291"/>
              <a:ext cx="4763482" cy="1560576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90871">
                      <a:extLst>
                        <a:ext uri="{9D8B030D-6E8A-4147-A177-3AD203B41FA5}">
                          <a16:colId xmlns:a16="http://schemas.microsoft.com/office/drawing/2014/main" val="714195990"/>
                        </a:ext>
                      </a:extLst>
                    </a:gridCol>
                    <a:gridCol w="799793">
                      <a:extLst>
                        <a:ext uri="{9D8B030D-6E8A-4147-A177-3AD203B41FA5}">
                          <a16:colId xmlns:a16="http://schemas.microsoft.com/office/drawing/2014/main" val="2575644320"/>
                        </a:ext>
                      </a:extLst>
                    </a:gridCol>
                    <a:gridCol w="1496574">
                      <a:extLst>
                        <a:ext uri="{9D8B030D-6E8A-4147-A177-3AD203B41FA5}">
                          <a16:colId xmlns:a16="http://schemas.microsoft.com/office/drawing/2014/main" val="490107194"/>
                        </a:ext>
                      </a:extLst>
                    </a:gridCol>
                    <a:gridCol w="1276244">
                      <a:extLst>
                        <a:ext uri="{9D8B030D-6E8A-4147-A177-3AD203B41FA5}">
                          <a16:colId xmlns:a16="http://schemas.microsoft.com/office/drawing/2014/main" val="2019739051"/>
                        </a:ext>
                      </a:extLst>
                    </a:gridCol>
                  </a:tblGrid>
                  <a:tr h="253758"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/>
                            <a:t>Date</a:t>
                          </a:r>
                          <a:endParaRPr lang="ko-KR" alt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/>
                            <a:t>Crisp data</a:t>
                          </a:r>
                          <a:endParaRPr lang="ko-KR" alt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/>
                            <a:t>Spread</a:t>
                          </a:r>
                          <a:endParaRPr lang="ko-KR" alt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ko-KR" altLang="en-US" sz="1200" dirty="0"/>
                            <a:t>삼각 퍼지 숫자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66704209"/>
                      </a:ext>
                    </a:extLst>
                  </a:tr>
                  <a:tr h="346594"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/>
                            <a:t>2016.01.01</a:t>
                          </a:r>
                          <a:endParaRPr lang="ko-KR" alt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/>
                            <a:t>10</a:t>
                          </a:r>
                          <a:endParaRPr lang="ko-KR" alt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 xmlns:m="http://schemas.openxmlformats.org/officeDocument/2006/math"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ko-KR" sz="1200" b="0" i="1" kern="1200" smtClean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altLang="ko-KR" sz="1200" b="0" i="1" kern="1200" smtClean="0">
                                          <a:solidFill>
                                            <a:schemeClr val="dk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fPr>
                                    <m:num>
                                      <m:d>
                                        <m:dPr>
                                          <m:ctrlPr>
                                            <a:rPr lang="en-US" altLang="ko-KR" sz="1200" b="0" i="1" kern="1200" smtClean="0">
                                              <a:solidFill>
                                                <a:schemeClr val="dk1"/>
                                              </a:solidFill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ko-KR" sz="1200" b="0" i="1" kern="1200" smtClean="0">
                                              <a:solidFill>
                                                <a:schemeClr val="dk1"/>
                                              </a:solidFill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10 −20</m:t>
                                          </m:r>
                                        </m:e>
                                      </m:d>
                                    </m:num>
                                    <m:den>
                                      <m:r>
                                        <a:rPr lang="en-US" altLang="ko-KR" sz="1200" b="0" i="1" kern="1200" smtClean="0">
                                          <a:solidFill>
                                            <a:schemeClr val="dk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d>
                            </m:oMath>
                          </a14:m>
                          <a:r>
                            <a:rPr lang="en-US" altLang="ko-KR" sz="1200" dirty="0"/>
                            <a:t>= 5</a:t>
                          </a:r>
                          <a:endParaRPr lang="ko-KR" alt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/>
                            <a:t>(5, 10, 15)</a:t>
                          </a:r>
                          <a:endParaRPr lang="ko-KR" altLang="en-US" sz="12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7794980"/>
                      </a:ext>
                    </a:extLst>
                  </a:tr>
                  <a:tr h="321398"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/>
                            <a:t>2016.01.02</a:t>
                          </a:r>
                          <a:endParaRPr lang="ko-KR" alt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/>
                            <a:t>20</a:t>
                          </a:r>
                          <a:endParaRPr lang="ko-KR" alt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 xmlns:m="http://schemas.openxmlformats.org/officeDocument/2006/math"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ko-KR" sz="1200" b="0" i="1" kern="1200" smtClean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altLang="ko-KR" sz="1200" b="0" i="1" kern="1200" smtClean="0">
                                          <a:solidFill>
                                            <a:schemeClr val="dk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fPr>
                                    <m:num>
                                      <m:d>
                                        <m:dPr>
                                          <m:ctrlPr>
                                            <a:rPr lang="en-US" altLang="ko-KR" sz="1200" b="0" i="1" kern="1200" smtClean="0">
                                              <a:solidFill>
                                                <a:schemeClr val="dk1"/>
                                              </a:solidFill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ko-KR" sz="1200" b="0" i="1" kern="1200" smtClean="0">
                                              <a:solidFill>
                                                <a:schemeClr val="dk1"/>
                                              </a:solidFill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20 −0</m:t>
                                          </m:r>
                                        </m:e>
                                      </m:d>
                                    </m:num>
                                    <m:den>
                                      <m:r>
                                        <a:rPr lang="en-US" altLang="ko-KR" sz="1200" b="0" i="1" kern="1200" smtClean="0">
                                          <a:solidFill>
                                            <a:schemeClr val="dk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d>
                            </m:oMath>
                          </a14:m>
                          <a:r>
                            <a:rPr lang="en-US" altLang="ko-KR" sz="1200" dirty="0"/>
                            <a:t>= 10</a:t>
                          </a:r>
                          <a:endParaRPr lang="ko-KR" alt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/>
                            <a:t>(10, 20, 30)</a:t>
                          </a:r>
                          <a:endParaRPr lang="ko-KR" altLang="en-US" sz="12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08029341"/>
                      </a:ext>
                    </a:extLst>
                  </a:tr>
                  <a:tr h="321398"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/>
                            <a:t>2016.01.03</a:t>
                          </a:r>
                          <a:endParaRPr lang="ko-KR" alt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/>
                            <a:t>0</a:t>
                          </a:r>
                          <a:endParaRPr lang="ko-KR" alt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 xmlns:m="http://schemas.openxmlformats.org/officeDocument/2006/math"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ko-KR" sz="1200" b="0" i="1" kern="1200" smtClean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altLang="ko-KR" sz="1200" b="0" i="1" kern="1200" smtClean="0">
                                          <a:solidFill>
                                            <a:schemeClr val="dk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fPr>
                                    <m:num>
                                      <m:d>
                                        <m:dPr>
                                          <m:ctrlPr>
                                            <a:rPr lang="en-US" altLang="ko-KR" sz="1200" b="0" i="1" kern="1200" smtClean="0">
                                              <a:solidFill>
                                                <a:schemeClr val="dk1"/>
                                              </a:solidFill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ko-KR" sz="1200" b="0" i="1" kern="1200" smtClean="0">
                                              <a:solidFill>
                                                <a:schemeClr val="dk1"/>
                                              </a:solidFill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0 −10</m:t>
                                          </m:r>
                                        </m:e>
                                      </m:d>
                                    </m:num>
                                    <m:den>
                                      <m:r>
                                        <a:rPr lang="en-US" altLang="ko-KR" sz="1200" b="0" i="1" kern="1200" smtClean="0">
                                          <a:solidFill>
                                            <a:schemeClr val="dk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d>
                            </m:oMath>
                          </a14:m>
                          <a:r>
                            <a:rPr lang="en-US" altLang="ko-KR" sz="1200" dirty="0"/>
                            <a:t>= 5</a:t>
                          </a:r>
                          <a:endParaRPr lang="ko-KR" alt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/>
                            <a:t>(-5, 0, 5)</a:t>
                          </a:r>
                          <a:endParaRPr lang="ko-KR" altLang="en-US" sz="12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6168550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표 6">
                <a:extLst>
                  <a:ext uri="{FF2B5EF4-FFF2-40B4-BE49-F238E27FC236}">
                    <a16:creationId xmlns:a16="http://schemas.microsoft.com/office/drawing/2014/main" id="{B87C00B9-9A2B-2242-B798-2EB28454EA5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67274156"/>
                  </p:ext>
                </p:extLst>
              </p:nvPr>
            </p:nvGraphicFramePr>
            <p:xfrm>
              <a:off x="4642170" y="1835291"/>
              <a:ext cx="4763482" cy="1560576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190871">
                      <a:extLst>
                        <a:ext uri="{9D8B030D-6E8A-4147-A177-3AD203B41FA5}">
                          <a16:colId xmlns:a16="http://schemas.microsoft.com/office/drawing/2014/main" val="714195990"/>
                        </a:ext>
                      </a:extLst>
                    </a:gridCol>
                    <a:gridCol w="799793">
                      <a:extLst>
                        <a:ext uri="{9D8B030D-6E8A-4147-A177-3AD203B41FA5}">
                          <a16:colId xmlns:a16="http://schemas.microsoft.com/office/drawing/2014/main" val="2575644320"/>
                        </a:ext>
                      </a:extLst>
                    </a:gridCol>
                    <a:gridCol w="1496574">
                      <a:extLst>
                        <a:ext uri="{9D8B030D-6E8A-4147-A177-3AD203B41FA5}">
                          <a16:colId xmlns:a16="http://schemas.microsoft.com/office/drawing/2014/main" val="490107194"/>
                        </a:ext>
                      </a:extLst>
                    </a:gridCol>
                    <a:gridCol w="1276244">
                      <a:extLst>
                        <a:ext uri="{9D8B030D-6E8A-4147-A177-3AD203B41FA5}">
                          <a16:colId xmlns:a16="http://schemas.microsoft.com/office/drawing/2014/main" val="2019739051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/>
                            <a:t>Date</a:t>
                          </a:r>
                          <a:endParaRPr lang="ko-KR" alt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/>
                            <a:t>Crisp data</a:t>
                          </a:r>
                          <a:endParaRPr lang="ko-KR" alt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/>
                            <a:t>Spread</a:t>
                          </a:r>
                          <a:endParaRPr lang="ko-KR" alt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ko-KR" altLang="en-US" sz="1200" dirty="0"/>
                            <a:t>삼각 퍼지 숫자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66704209"/>
                      </a:ext>
                    </a:extLst>
                  </a:tr>
                  <a:tr h="367792"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/>
                            <a:t>2016.01.01</a:t>
                          </a:r>
                          <a:endParaRPr lang="ko-KR" alt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/>
                            <a:t>10</a:t>
                          </a:r>
                          <a:endParaRPr lang="ko-KR" alt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3"/>
                          <a:stretch>
                            <a:fillRect l="-133878" t="-124590" r="-87755" b="-2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/>
                            <a:t>(5, 10, 15)</a:t>
                          </a:r>
                          <a:endParaRPr lang="ko-KR" altLang="en-US" sz="12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7794980"/>
                      </a:ext>
                    </a:extLst>
                  </a:tr>
                  <a:tr h="367792"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/>
                            <a:t>2016.01.02</a:t>
                          </a:r>
                          <a:endParaRPr lang="ko-KR" alt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/>
                            <a:t>20</a:t>
                          </a:r>
                          <a:endParaRPr lang="ko-KR" alt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3"/>
                          <a:stretch>
                            <a:fillRect l="-133878" t="-228333" r="-87755" b="-1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/>
                            <a:t>(10, 20, 30)</a:t>
                          </a:r>
                          <a:endParaRPr lang="ko-KR" altLang="en-US" sz="12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08029341"/>
                      </a:ext>
                    </a:extLst>
                  </a:tr>
                  <a:tr h="367792"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/>
                            <a:t>2016.01.03</a:t>
                          </a:r>
                          <a:endParaRPr lang="ko-KR" alt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/>
                            <a:t>0</a:t>
                          </a:r>
                          <a:endParaRPr lang="ko-KR" alt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3"/>
                          <a:stretch>
                            <a:fillRect l="-133878" t="-322951" r="-87755" b="-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/>
                            <a:t>(-5, 0, 5)</a:t>
                          </a:r>
                          <a:endParaRPr lang="ko-KR" altLang="en-US" sz="12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6168550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9210E29E-DBC1-CFCA-241E-FAC237E791D3}"/>
              </a:ext>
            </a:extLst>
          </p:cNvPr>
          <p:cNvSpPr txBox="1"/>
          <p:nvPr/>
        </p:nvSpPr>
        <p:spPr>
          <a:xfrm>
            <a:off x="537670" y="3872371"/>
            <a:ext cx="7171977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② </a:t>
            </a:r>
            <a:r>
              <a:rPr lang="en-US" altLang="ko-KR" sz="1400" b="1" dirty="0">
                <a:latin typeface="+mj-ea"/>
                <a:ea typeface="+mj-ea"/>
              </a:rPr>
              <a:t>Sky cover</a:t>
            </a:r>
          </a:p>
          <a:p>
            <a:endParaRPr lang="en-US" altLang="ko-KR" sz="1400" b="1" dirty="0">
              <a:latin typeface="+mj-ea"/>
              <a:ea typeface="+mj-ea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+mj-ea"/>
                <a:ea typeface="+mj-ea"/>
              </a:rPr>
              <a:t>날씨를 인간의 언어적인 표현으로 나타낸 후 숫자로</a:t>
            </a:r>
            <a:r>
              <a:rPr lang="en-US" altLang="ko-KR" sz="1400" dirty="0">
                <a:latin typeface="+mj-ea"/>
                <a:ea typeface="+mj-ea"/>
              </a:rPr>
              <a:t> </a:t>
            </a:r>
            <a:r>
              <a:rPr lang="ko-KR" altLang="en-US" sz="1400" dirty="0">
                <a:latin typeface="+mj-ea"/>
                <a:ea typeface="+mj-ea"/>
              </a:rPr>
              <a:t>변환 과정 정보 손실 발생</a:t>
            </a:r>
            <a:r>
              <a:rPr lang="en-US" altLang="ko-KR" sz="1400" dirty="0">
                <a:latin typeface="+mj-ea"/>
                <a:ea typeface="+mj-ea"/>
              </a:rPr>
              <a:t>, </a:t>
            </a:r>
            <a:r>
              <a:rPr lang="ko-KR" altLang="en-US" sz="1400" dirty="0">
                <a:latin typeface="+mj-ea"/>
                <a:ea typeface="+mj-ea"/>
              </a:rPr>
              <a:t>관측자마다 기준이 다를 수 있어 모호함</a:t>
            </a:r>
            <a:endParaRPr lang="en-US" altLang="ko-KR" sz="1400" dirty="0">
              <a:latin typeface="+mj-ea"/>
              <a:ea typeface="+mj-ea"/>
            </a:endParaRPr>
          </a:p>
          <a:p>
            <a:endParaRPr lang="en-US" altLang="ko-KR" sz="1400" dirty="0">
              <a:latin typeface="+mj-ea"/>
              <a:ea typeface="+mj-ea"/>
            </a:endParaRPr>
          </a:p>
          <a:p>
            <a:pPr marL="628650" lvl="1" indent="-171450"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+mj-ea"/>
                <a:ea typeface="+mj-ea"/>
              </a:rPr>
              <a:t>Spread = 1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400" dirty="0">
              <a:latin typeface="+mj-ea"/>
              <a:ea typeface="+mj-ea"/>
            </a:endParaRPr>
          </a:p>
          <a:p>
            <a:pPr marL="628650" lvl="1" indent="-171450"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+mj-ea"/>
                <a:ea typeface="+mj-ea"/>
              </a:rPr>
              <a:t>Crisp data: 3  -&gt; </a:t>
            </a:r>
            <a:r>
              <a:rPr lang="ko-KR" altLang="en-US" sz="1400" dirty="0">
                <a:latin typeface="+mj-ea"/>
                <a:ea typeface="+mj-ea"/>
              </a:rPr>
              <a:t>삼각 퍼지 숫자 </a:t>
            </a:r>
            <a:r>
              <a:rPr lang="en-US" altLang="ko-KR" sz="1400" dirty="0">
                <a:latin typeface="+mj-ea"/>
                <a:ea typeface="+mj-ea"/>
              </a:rPr>
              <a:t>: (2, 3, 4)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400" dirty="0">
              <a:latin typeface="+mj-ea"/>
              <a:ea typeface="+mj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400" dirty="0">
              <a:latin typeface="+mj-ea"/>
              <a:ea typeface="+mj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+mj-ea"/>
                <a:ea typeface="+mj-ea"/>
              </a:rPr>
              <a:t>현실상황을 잘 표현하는 데이터 이용가능</a:t>
            </a:r>
            <a:endParaRPr lang="en-US" altLang="ko-KR" sz="1400" dirty="0">
              <a:latin typeface="+mj-ea"/>
              <a:ea typeface="+mj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400" dirty="0">
              <a:latin typeface="+mj-ea"/>
              <a:ea typeface="+mj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1400" dirty="0">
              <a:latin typeface="+mj-ea"/>
              <a:ea typeface="+mj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AB49813-FC3C-B2DB-C29B-8A4237E07686}"/>
                  </a:ext>
                </a:extLst>
              </p:cNvPr>
              <p:cNvSpPr txBox="1"/>
              <p:nvPr/>
            </p:nvSpPr>
            <p:spPr>
              <a:xfrm>
                <a:off x="1652249" y="3092178"/>
                <a:ext cx="230406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>
                    <a:ea typeface="+mj-ea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b="0" i="1" smtClean="0">
                            <a:latin typeface="Cambria Math" panose="02040503050406030204" pitchFamily="18" charset="0"/>
                            <a:ea typeface="+mj-ea"/>
                          </a:rPr>
                        </m:ctrlPr>
                      </m:sSubPr>
                      <m:e>
                        <m:r>
                          <a:rPr lang="en-US" altLang="ko-KR" sz="1400" b="0" i="1" smtClean="0">
                            <a:latin typeface="Cambria Math" panose="02040503050406030204" pitchFamily="18" charset="0"/>
                            <a:ea typeface="+mj-ea"/>
                          </a:rPr>
                          <m:t>𝑥</m:t>
                        </m:r>
                      </m:e>
                      <m: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  <a:ea typeface="+mj-ea"/>
                          </a:rPr>
                          <m:t>𝑡</m:t>
                        </m:r>
                      </m:sub>
                    </m:sSub>
                    <m:r>
                      <a:rPr lang="en-US" altLang="ko-KR" sz="1400" b="0" i="1" smtClean="0">
                        <a:latin typeface="Cambria Math" panose="02040503050406030204" pitchFamily="18" charset="0"/>
                        <a:ea typeface="+mj-ea"/>
                      </a:rPr>
                      <m:t>:</m:t>
                    </m:r>
                  </m:oMath>
                </a14:m>
                <a:r>
                  <a:rPr lang="en-US" altLang="ko-KR" sz="1400" i="1" dirty="0">
                    <a:latin typeface="+mj-ea"/>
                    <a:ea typeface="+mj-ea"/>
                  </a:rPr>
                  <a:t> </a:t>
                </a:r>
                <a:r>
                  <a:rPr lang="ko-KR" altLang="en-US" sz="1400" dirty="0">
                    <a:latin typeface="+mj-ea"/>
                    <a:ea typeface="+mj-ea"/>
                  </a:rPr>
                  <a:t>시점 </a:t>
                </a:r>
                <a:r>
                  <a:rPr lang="en-US" altLang="ko-KR" sz="1400" dirty="0">
                    <a:latin typeface="+mj-ea"/>
                    <a:ea typeface="+mj-ea"/>
                  </a:rPr>
                  <a:t>t</a:t>
                </a:r>
                <a:r>
                  <a:rPr lang="ko-KR" altLang="en-US" sz="1400" dirty="0">
                    <a:latin typeface="+mj-ea"/>
                    <a:ea typeface="+mj-ea"/>
                  </a:rPr>
                  <a:t>에서의 </a:t>
                </a:r>
                <a:r>
                  <a:rPr lang="en-US" altLang="ko-KR" sz="1400" dirty="0">
                    <a:latin typeface="+mj-ea"/>
                    <a:ea typeface="+mj-ea"/>
                  </a:rPr>
                  <a:t>data</a:t>
                </a:r>
                <a:endParaRPr lang="ko-KR" altLang="en-US" sz="1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AB49813-FC3C-B2DB-C29B-8A4237E076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2249" y="3092178"/>
                <a:ext cx="2304060" cy="307777"/>
              </a:xfrm>
              <a:prstGeom prst="rect">
                <a:avLst/>
              </a:prstGeom>
              <a:blipFill>
                <a:blip r:embed="rId4"/>
                <a:stretch>
                  <a:fillRect t="-5882" b="-176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790828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/>
              <a:t>18/24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29689" y="392194"/>
            <a:ext cx="40446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2500" dirty="0">
                <a:solidFill>
                  <a:schemeClr val="bg1"/>
                </a:solidFill>
                <a:latin typeface="+mj-ea"/>
                <a:ea typeface="+mj-ea"/>
              </a:rPr>
              <a:t>Ⅲ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230502" y="440621"/>
            <a:ext cx="314755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ko-KR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Main Contribution</a:t>
            </a:r>
            <a:endParaRPr kumimoji="0" lang="en-US" altLang="ko-KR" sz="1500" b="1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511739" y="910393"/>
            <a:ext cx="8928847" cy="5800848"/>
            <a:chOff x="1166944" y="1603079"/>
            <a:chExt cx="7593878" cy="4559182"/>
          </a:xfrm>
        </p:grpSpPr>
        <p:sp>
          <p:nvSpPr>
            <p:cNvPr id="7" name="모서리가 둥근 직사각형 6"/>
            <p:cNvSpPr/>
            <p:nvPr/>
          </p:nvSpPr>
          <p:spPr>
            <a:xfrm>
              <a:off x="1166944" y="1603079"/>
              <a:ext cx="7593877" cy="563818"/>
            </a:xfrm>
            <a:prstGeom prst="roundRect">
              <a:avLst>
                <a:gd name="adj" fmla="val 34577"/>
              </a:avLst>
            </a:prstGeom>
            <a:solidFill>
              <a:srgbClr val="E0DACE"/>
            </a:solidFill>
            <a:ln w="1651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모서리가 둥근 직사각형 8"/>
            <p:cNvSpPr/>
            <p:nvPr/>
          </p:nvSpPr>
          <p:spPr>
            <a:xfrm>
              <a:off x="1166945" y="1616306"/>
              <a:ext cx="7593877" cy="4545955"/>
            </a:xfrm>
            <a:prstGeom prst="roundRect">
              <a:avLst>
                <a:gd name="adj" fmla="val 4486"/>
              </a:avLst>
            </a:prstGeom>
            <a:noFill/>
            <a:ln w="16510">
              <a:solidFill>
                <a:srgbClr val="C7BC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AutoShape 3"/>
          <p:cNvSpPr>
            <a:spLocks noChangeAspect="1" noChangeArrowheads="1" noTextEdit="1"/>
          </p:cNvSpPr>
          <p:nvPr/>
        </p:nvSpPr>
        <p:spPr bwMode="auto">
          <a:xfrm>
            <a:off x="1629342" y="2914413"/>
            <a:ext cx="6693642" cy="32237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+mj-ea"/>
              <a:ea typeface="+mj-ea"/>
            </a:endParaRP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C04C2F4E-FD38-4E65-5338-551700C534B9}"/>
              </a:ext>
            </a:extLst>
          </p:cNvPr>
          <p:cNvSpPr txBox="1"/>
          <p:nvPr/>
        </p:nvSpPr>
        <p:spPr>
          <a:xfrm>
            <a:off x="920996" y="1141114"/>
            <a:ext cx="5273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ea typeface="+mj-ea"/>
              </a:rPr>
              <a:t>Modeling with solar energy data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12E8AAD8-53BF-E674-BFEE-64DA481A3A52}"/>
              </a:ext>
            </a:extLst>
          </p:cNvPr>
          <p:cNvGrpSpPr/>
          <p:nvPr/>
        </p:nvGrpSpPr>
        <p:grpSpPr>
          <a:xfrm>
            <a:off x="770801" y="1954170"/>
            <a:ext cx="3901784" cy="2846430"/>
            <a:chOff x="5118848" y="2157564"/>
            <a:chExt cx="3940216" cy="2079771"/>
          </a:xfrm>
        </p:grpSpPr>
        <p:sp>
          <p:nvSpPr>
            <p:cNvPr id="16" name="대각선 방향의 모서리가 둥근 사각형 21">
              <a:extLst>
                <a:ext uri="{FF2B5EF4-FFF2-40B4-BE49-F238E27FC236}">
                  <a16:creationId xmlns:a16="http://schemas.microsoft.com/office/drawing/2014/main" id="{E44A8D8B-F3BB-4945-677C-A54E53F1C19F}"/>
                </a:ext>
              </a:extLst>
            </p:cNvPr>
            <p:cNvSpPr/>
            <p:nvPr/>
          </p:nvSpPr>
          <p:spPr>
            <a:xfrm>
              <a:off x="5118848" y="2157564"/>
              <a:ext cx="3940216" cy="2079771"/>
            </a:xfrm>
            <a:prstGeom prst="round2DiagRect">
              <a:avLst>
                <a:gd name="adj1" fmla="val 9761"/>
                <a:gd name="adj2" fmla="val 0"/>
              </a:avLst>
            </a:prstGeom>
            <a:solidFill>
              <a:schemeClr val="bg1"/>
            </a:solidFill>
            <a:ln w="12700">
              <a:solidFill>
                <a:srgbClr val="51626F"/>
              </a:solidFill>
            </a:ln>
            <a:effectLst>
              <a:outerShdw blurRad="50800" dist="101600" dir="2700000" algn="tl" rotWithShape="0">
                <a:srgbClr val="DDD7CA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" name="직각 삼각형 16">
              <a:extLst>
                <a:ext uri="{FF2B5EF4-FFF2-40B4-BE49-F238E27FC236}">
                  <a16:creationId xmlns:a16="http://schemas.microsoft.com/office/drawing/2014/main" id="{EB9CD8F7-D2FA-A12E-35AB-B1D855033EAC}"/>
                </a:ext>
              </a:extLst>
            </p:cNvPr>
            <p:cNvSpPr/>
            <p:nvPr/>
          </p:nvSpPr>
          <p:spPr>
            <a:xfrm rot="10800000">
              <a:off x="8909355" y="2157564"/>
              <a:ext cx="147348" cy="179956"/>
            </a:xfrm>
            <a:prstGeom prst="rtTriangle">
              <a:avLst/>
            </a:prstGeom>
            <a:solidFill>
              <a:srgbClr val="5162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각 삼각형 17">
              <a:extLst>
                <a:ext uri="{FF2B5EF4-FFF2-40B4-BE49-F238E27FC236}">
                  <a16:creationId xmlns:a16="http://schemas.microsoft.com/office/drawing/2014/main" id="{2094C09F-DC50-AFEA-A237-A3AD75C8CB1F}"/>
                </a:ext>
              </a:extLst>
            </p:cNvPr>
            <p:cNvSpPr/>
            <p:nvPr/>
          </p:nvSpPr>
          <p:spPr>
            <a:xfrm>
              <a:off x="5118848" y="4057379"/>
              <a:ext cx="147348" cy="179956"/>
            </a:xfrm>
            <a:prstGeom prst="rtTriangle">
              <a:avLst/>
            </a:prstGeom>
            <a:solidFill>
              <a:srgbClr val="5162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2081F06C-C932-F0A1-3D23-B1852577DE54}"/>
              </a:ext>
            </a:extLst>
          </p:cNvPr>
          <p:cNvSpPr txBox="1"/>
          <p:nvPr/>
        </p:nvSpPr>
        <p:spPr>
          <a:xfrm>
            <a:off x="1114174" y="4292697"/>
            <a:ext cx="29058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11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개념적 모형 도식화</a:t>
            </a:r>
            <a:endParaRPr kumimoji="0" lang="en-US" altLang="ko-KR" sz="1100" b="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D398BD65-56EE-254A-1BEF-B2AEC13D0D49}"/>
              </a:ext>
            </a:extLst>
          </p:cNvPr>
          <p:cNvGrpSpPr/>
          <p:nvPr/>
        </p:nvGrpSpPr>
        <p:grpSpPr>
          <a:xfrm>
            <a:off x="5116066" y="1954170"/>
            <a:ext cx="4019133" cy="2945524"/>
            <a:chOff x="785596" y="2383768"/>
            <a:chExt cx="3102469" cy="1782972"/>
          </a:xfrm>
        </p:grpSpPr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F5689F06-EB7C-004A-B9D5-146368817BA9}"/>
                </a:ext>
              </a:extLst>
            </p:cNvPr>
            <p:cNvGrpSpPr/>
            <p:nvPr/>
          </p:nvGrpSpPr>
          <p:grpSpPr>
            <a:xfrm>
              <a:off x="785596" y="2383768"/>
              <a:ext cx="3045559" cy="1782972"/>
              <a:chOff x="5118848" y="2157564"/>
              <a:chExt cx="3940216" cy="2079771"/>
            </a:xfrm>
          </p:grpSpPr>
          <p:sp>
            <p:nvSpPr>
              <p:cNvPr id="36" name="대각선 방향의 모서리가 둥근 사각형 21">
                <a:extLst>
                  <a:ext uri="{FF2B5EF4-FFF2-40B4-BE49-F238E27FC236}">
                    <a16:creationId xmlns:a16="http://schemas.microsoft.com/office/drawing/2014/main" id="{E1900BCB-0DDC-4E03-1451-E87EC9512961}"/>
                  </a:ext>
                </a:extLst>
              </p:cNvPr>
              <p:cNvSpPr/>
              <p:nvPr/>
            </p:nvSpPr>
            <p:spPr>
              <a:xfrm>
                <a:off x="5118848" y="2157564"/>
                <a:ext cx="3940216" cy="2079771"/>
              </a:xfrm>
              <a:prstGeom prst="round2DiagRect">
                <a:avLst>
                  <a:gd name="adj1" fmla="val 9761"/>
                  <a:gd name="adj2" fmla="val 0"/>
                </a:avLst>
              </a:prstGeom>
              <a:solidFill>
                <a:schemeClr val="bg1"/>
              </a:solidFill>
              <a:ln w="12700">
                <a:solidFill>
                  <a:srgbClr val="51626F"/>
                </a:solidFill>
              </a:ln>
              <a:effectLst>
                <a:outerShdw blurRad="50800" dist="101600" dir="2700000" algn="tl" rotWithShape="0">
                  <a:srgbClr val="DDD7CA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7" name="직각 삼각형 36">
                <a:extLst>
                  <a:ext uri="{FF2B5EF4-FFF2-40B4-BE49-F238E27FC236}">
                    <a16:creationId xmlns:a16="http://schemas.microsoft.com/office/drawing/2014/main" id="{9AD85AF8-53CC-9861-6980-DB93C929828B}"/>
                  </a:ext>
                </a:extLst>
              </p:cNvPr>
              <p:cNvSpPr/>
              <p:nvPr/>
            </p:nvSpPr>
            <p:spPr>
              <a:xfrm rot="10800000">
                <a:off x="8909355" y="2157564"/>
                <a:ext cx="147348" cy="179956"/>
              </a:xfrm>
              <a:prstGeom prst="rtTriangle">
                <a:avLst/>
              </a:prstGeom>
              <a:solidFill>
                <a:srgbClr val="51626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직각 삼각형 37">
                <a:extLst>
                  <a:ext uri="{FF2B5EF4-FFF2-40B4-BE49-F238E27FC236}">
                    <a16:creationId xmlns:a16="http://schemas.microsoft.com/office/drawing/2014/main" id="{E2462AAA-D9FE-A3BD-CA1E-DA1079D594C1}"/>
                  </a:ext>
                </a:extLst>
              </p:cNvPr>
              <p:cNvSpPr/>
              <p:nvPr/>
            </p:nvSpPr>
            <p:spPr>
              <a:xfrm>
                <a:off x="5118848" y="4057379"/>
                <a:ext cx="147348" cy="179956"/>
              </a:xfrm>
              <a:prstGeom prst="rtTriangle">
                <a:avLst/>
              </a:prstGeom>
              <a:solidFill>
                <a:srgbClr val="51626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7994283-C942-505E-7BA5-DC11F7751DCB}"/>
                </a:ext>
              </a:extLst>
            </p:cNvPr>
            <p:cNvSpPr txBox="1"/>
            <p:nvPr/>
          </p:nvSpPr>
          <p:spPr>
            <a:xfrm>
              <a:off x="842506" y="3897768"/>
              <a:ext cx="3045559" cy="2076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통계적 모형 도식화</a:t>
              </a:r>
              <a:endParaRPr kumimoji="0" lang="en-US" altLang="ko-KR" sz="11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endParaRPr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B465FA7C-CDC1-528F-7278-BFB2BFB6BA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015" y="2293071"/>
            <a:ext cx="3474250" cy="199121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F2C5649-D9D7-02C6-1347-6134DDC0CB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4348" y="2181091"/>
            <a:ext cx="3721483" cy="204578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A0D058A-7663-C94B-F3BD-A7B9B6726247}"/>
              </a:ext>
            </a:extLst>
          </p:cNvPr>
          <p:cNvSpPr txBox="1"/>
          <p:nvPr/>
        </p:nvSpPr>
        <p:spPr>
          <a:xfrm>
            <a:off x="770802" y="5228061"/>
            <a:ext cx="37864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+mj-ea"/>
                <a:ea typeface="+mj-ea"/>
              </a:rPr>
              <a:t>독립변수 </a:t>
            </a:r>
            <a:r>
              <a:rPr lang="en-US" altLang="ko-KR" sz="1400" dirty="0">
                <a:latin typeface="+mj-ea"/>
                <a:ea typeface="+mj-ea"/>
              </a:rPr>
              <a:t>X: </a:t>
            </a:r>
            <a:r>
              <a:rPr lang="ko-KR" altLang="en-US" sz="1400" dirty="0">
                <a:latin typeface="+mj-ea"/>
                <a:ea typeface="+mj-ea"/>
              </a:rPr>
              <a:t>기온</a:t>
            </a:r>
            <a:endParaRPr lang="en-US" altLang="ko-KR" sz="1400" dirty="0">
              <a:latin typeface="+mj-ea"/>
              <a:ea typeface="+mj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+mj-ea"/>
                <a:ea typeface="+mj-ea"/>
              </a:rPr>
              <a:t>매개변수 </a:t>
            </a:r>
            <a:r>
              <a:rPr lang="en-US" altLang="ko-KR" sz="1400" dirty="0">
                <a:latin typeface="+mj-ea"/>
                <a:ea typeface="+mj-ea"/>
              </a:rPr>
              <a:t>M: </a:t>
            </a:r>
            <a:r>
              <a:rPr lang="ko-KR" altLang="en-US" sz="1400" dirty="0">
                <a:latin typeface="+mj-ea"/>
                <a:ea typeface="+mj-ea"/>
              </a:rPr>
              <a:t>습도</a:t>
            </a:r>
            <a:endParaRPr lang="en-US" altLang="ko-KR" sz="1400" dirty="0">
              <a:latin typeface="+mj-ea"/>
              <a:ea typeface="+mj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+mj-ea"/>
                <a:ea typeface="+mj-ea"/>
              </a:rPr>
              <a:t>종속변수 </a:t>
            </a:r>
            <a:r>
              <a:rPr lang="en-US" altLang="ko-KR" sz="1400" dirty="0">
                <a:latin typeface="+mj-ea"/>
                <a:ea typeface="+mj-ea"/>
              </a:rPr>
              <a:t>Y: </a:t>
            </a:r>
            <a:r>
              <a:rPr lang="ko-KR" altLang="en-US" sz="1400" dirty="0">
                <a:latin typeface="+mj-ea"/>
                <a:ea typeface="+mj-ea"/>
              </a:rPr>
              <a:t>일일 전력생산량 </a:t>
            </a:r>
            <a:endParaRPr lang="en-US" altLang="ko-KR" sz="1400" dirty="0">
              <a:effectLst/>
              <a:latin typeface="+mj-ea"/>
              <a:ea typeface="+mj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1400" dirty="0">
              <a:latin typeface="+mj-ea"/>
              <a:ea typeface="+mj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F8B56AA-FD2B-DF43-0B24-2514FE8460B9}"/>
              </a:ext>
            </a:extLst>
          </p:cNvPr>
          <p:cNvSpPr txBox="1"/>
          <p:nvPr/>
        </p:nvSpPr>
        <p:spPr>
          <a:xfrm>
            <a:off x="5155115" y="5220692"/>
            <a:ext cx="378646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+mj-ea"/>
                <a:ea typeface="+mj-ea"/>
              </a:rPr>
              <a:t>제 </a:t>
            </a:r>
            <a:r>
              <a:rPr lang="en-US" altLang="ko-KR" sz="1400" dirty="0">
                <a:latin typeface="+mj-ea"/>
                <a:ea typeface="+mj-ea"/>
              </a:rPr>
              <a:t>1</a:t>
            </a:r>
            <a:r>
              <a:rPr lang="ko-KR" altLang="en-US" sz="1400" dirty="0">
                <a:latin typeface="+mj-ea"/>
                <a:ea typeface="+mj-ea"/>
              </a:rPr>
              <a:t>조절변수 </a:t>
            </a:r>
            <a:r>
              <a:rPr lang="en-US" altLang="ko-KR" sz="1400" dirty="0">
                <a:latin typeface="+mj-ea"/>
                <a:ea typeface="+mj-ea"/>
              </a:rPr>
              <a:t>W: Sky cover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+mj-ea"/>
                <a:ea typeface="+mj-ea"/>
              </a:rPr>
              <a:t>제 </a:t>
            </a:r>
            <a:r>
              <a:rPr lang="en-US" altLang="ko-KR" sz="1400" dirty="0">
                <a:latin typeface="+mj-ea"/>
                <a:ea typeface="+mj-ea"/>
              </a:rPr>
              <a:t>2</a:t>
            </a:r>
            <a:r>
              <a:rPr lang="ko-KR" altLang="en-US" sz="1400" dirty="0">
                <a:latin typeface="+mj-ea"/>
                <a:ea typeface="+mj-ea"/>
              </a:rPr>
              <a:t>조절변수 </a:t>
            </a:r>
            <a:r>
              <a:rPr lang="en-US" altLang="ko-KR" sz="1400" dirty="0">
                <a:latin typeface="+mj-ea"/>
                <a:ea typeface="+mj-ea"/>
              </a:rPr>
              <a:t>Z: </a:t>
            </a:r>
            <a:r>
              <a:rPr lang="ko-KR" altLang="en-US" sz="1400" dirty="0">
                <a:latin typeface="+mj-ea"/>
                <a:ea typeface="+mj-ea"/>
              </a:rPr>
              <a:t>풍속</a:t>
            </a:r>
            <a:endParaRPr lang="en-US" altLang="ko-KR" sz="1400" dirty="0">
              <a:latin typeface="+mj-ea"/>
              <a:ea typeface="+mj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400" dirty="0">
              <a:latin typeface="+mj-ea"/>
              <a:ea typeface="+mj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+mj-ea"/>
                <a:ea typeface="+mj-ea"/>
              </a:rPr>
              <a:t>X,M,W,Z </a:t>
            </a:r>
            <a:r>
              <a:rPr lang="ko-KR" altLang="en-US" sz="1400" dirty="0">
                <a:latin typeface="+mj-ea"/>
                <a:ea typeface="+mj-ea"/>
              </a:rPr>
              <a:t>모두 </a:t>
            </a:r>
            <a:r>
              <a:rPr lang="en-US" altLang="ko-KR" sz="1400" dirty="0">
                <a:latin typeface="+mj-ea"/>
                <a:ea typeface="+mj-ea"/>
              </a:rPr>
              <a:t>Y</a:t>
            </a:r>
            <a:r>
              <a:rPr lang="ko-KR" altLang="en-US" sz="1400" dirty="0">
                <a:latin typeface="+mj-ea"/>
                <a:ea typeface="+mj-ea"/>
              </a:rPr>
              <a:t>에 유의한 변수 </a:t>
            </a:r>
            <a:endParaRPr lang="en-US" altLang="ko-KR" sz="1400" dirty="0">
              <a:effectLst/>
              <a:latin typeface="+mj-ea"/>
              <a:ea typeface="+mj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14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1384158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08F240AD-5A0A-4CD6-BB69-DFE8BB93629D}"/>
              </a:ext>
            </a:extLst>
          </p:cNvPr>
          <p:cNvSpPr txBox="1"/>
          <p:nvPr/>
        </p:nvSpPr>
        <p:spPr>
          <a:xfrm>
            <a:off x="5210167" y="617425"/>
            <a:ext cx="4059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b="1" dirty="0">
                <a:solidFill>
                  <a:srgbClr val="51626F"/>
                </a:solidFill>
                <a:latin typeface="+mj-ea"/>
                <a:ea typeface="+mj-ea"/>
              </a:rPr>
              <a:t>CONTENTS</a:t>
            </a:r>
            <a:endParaRPr lang="ko-KR" altLang="en-US" sz="2500" b="1" dirty="0">
              <a:solidFill>
                <a:srgbClr val="51626F"/>
              </a:solidFill>
              <a:latin typeface="+mj-ea"/>
              <a:ea typeface="+mj-ea"/>
            </a:endParaRPr>
          </a:p>
        </p:txBody>
      </p:sp>
      <p:cxnSp>
        <p:nvCxnSpPr>
          <p:cNvPr id="22" name="직선 연결선 21"/>
          <p:cNvCxnSpPr/>
          <p:nvPr/>
        </p:nvCxnSpPr>
        <p:spPr>
          <a:xfrm flipH="1">
            <a:off x="427290" y="879035"/>
            <a:ext cx="5595881" cy="0"/>
          </a:xfrm>
          <a:prstGeom prst="line">
            <a:avLst/>
          </a:prstGeom>
          <a:ln>
            <a:solidFill>
              <a:srgbClr val="5162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 flipH="1">
            <a:off x="8474044" y="879035"/>
            <a:ext cx="934876" cy="0"/>
          </a:xfrm>
          <a:prstGeom prst="line">
            <a:avLst/>
          </a:prstGeom>
          <a:ln>
            <a:solidFill>
              <a:srgbClr val="5162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/>
          <p:cNvSpPr>
            <a:spLocks noGrp="1"/>
          </p:cNvSpPr>
          <p:nvPr>
            <p:ph type="sldNum" sz="quarter" idx="4294967295"/>
          </p:nvPr>
        </p:nvSpPr>
        <p:spPr>
          <a:xfrm>
            <a:off x="7677150" y="6356350"/>
            <a:ext cx="2228850" cy="365125"/>
          </a:xfrm>
        </p:spPr>
        <p:txBody>
          <a:bodyPr/>
          <a:lstStyle/>
          <a:p>
            <a:r>
              <a:rPr lang="en-US" altLang="ko-KR" dirty="0"/>
              <a:t>1/24</a:t>
            </a:r>
            <a:endParaRPr lang="ko-KR" altLang="en-US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AFAC02EA-F41D-7965-3DC5-A680A352B4B8}"/>
              </a:ext>
            </a:extLst>
          </p:cNvPr>
          <p:cNvGrpSpPr/>
          <p:nvPr/>
        </p:nvGrpSpPr>
        <p:grpSpPr>
          <a:xfrm>
            <a:off x="5123624" y="1826536"/>
            <a:ext cx="3951173" cy="4013200"/>
            <a:chOff x="5141553" y="2220029"/>
            <a:chExt cx="3951173" cy="4013200"/>
          </a:xfrm>
        </p:grpSpPr>
        <p:sp>
          <p:nvSpPr>
            <p:cNvPr id="20" name="타원 19"/>
            <p:cNvSpPr/>
            <p:nvPr/>
          </p:nvSpPr>
          <p:spPr>
            <a:xfrm>
              <a:off x="5141553" y="2220029"/>
              <a:ext cx="386448" cy="386448"/>
            </a:xfrm>
            <a:prstGeom prst="ellipse">
              <a:avLst/>
            </a:prstGeom>
            <a:solidFill>
              <a:srgbClr val="51626F"/>
            </a:solidFill>
            <a:ln w="19050">
              <a:solidFill>
                <a:schemeClr val="bg1"/>
              </a:solidFill>
            </a:ln>
            <a:effectLst>
              <a:outerShdw blurRad="50800" dist="127000" dir="11100000" algn="r" rotWithShape="0">
                <a:srgbClr val="D9D2C3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700" b="1" dirty="0">
                  <a:solidFill>
                    <a:schemeClr val="bg1"/>
                  </a:solidFill>
                  <a:latin typeface="+mj-ea"/>
                  <a:ea typeface="+mj-ea"/>
                </a:rPr>
                <a:t>1</a:t>
              </a:r>
              <a:endParaRPr lang="ko-KR" altLang="en-US" sz="17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528002" y="2220029"/>
              <a:ext cx="3564724" cy="3308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55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ea typeface="+mj-ea"/>
                  <a:cs typeface="Times New Roman" panose="02020603050405020304" pitchFamily="18" charset="0"/>
                </a:rPr>
                <a:t>Introduction </a:t>
              </a:r>
              <a:endParaRPr lang="ko-KR" altLang="en-US" sz="15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endParaRPr>
            </a:p>
          </p:txBody>
        </p:sp>
        <p:sp>
          <p:nvSpPr>
            <p:cNvPr id="24" name="타원 23"/>
            <p:cNvSpPr/>
            <p:nvPr/>
          </p:nvSpPr>
          <p:spPr>
            <a:xfrm>
              <a:off x="5141553" y="3155384"/>
              <a:ext cx="386448" cy="386448"/>
            </a:xfrm>
            <a:prstGeom prst="ellipse">
              <a:avLst/>
            </a:prstGeom>
            <a:solidFill>
              <a:srgbClr val="51626F"/>
            </a:solidFill>
            <a:ln w="19050">
              <a:solidFill>
                <a:schemeClr val="bg1"/>
              </a:solidFill>
            </a:ln>
            <a:effectLst>
              <a:outerShdw blurRad="50800" dist="127000" dir="11100000" algn="r" rotWithShape="0">
                <a:srgbClr val="D9D2C3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700" b="1" dirty="0">
                  <a:solidFill>
                    <a:schemeClr val="bg1"/>
                  </a:solidFill>
                  <a:latin typeface="+mj-ea"/>
                  <a:ea typeface="+mj-ea"/>
                </a:rPr>
                <a:t>2</a:t>
              </a:r>
              <a:endParaRPr lang="ko-KR" altLang="en-US" sz="17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5528002" y="3155384"/>
              <a:ext cx="3564724" cy="3308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55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ea typeface="+mj-ea"/>
                  <a:cs typeface="Times New Roman" panose="02020603050405020304" pitchFamily="18" charset="0"/>
                </a:rPr>
                <a:t>Preliminaries</a:t>
              </a:r>
              <a:endParaRPr lang="ko-KR" altLang="en-US" sz="15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endParaRPr>
            </a:p>
          </p:txBody>
        </p:sp>
        <p:sp>
          <p:nvSpPr>
            <p:cNvPr id="26" name="타원 25"/>
            <p:cNvSpPr/>
            <p:nvPr/>
          </p:nvSpPr>
          <p:spPr>
            <a:xfrm>
              <a:off x="5141553" y="4146327"/>
              <a:ext cx="386448" cy="386448"/>
            </a:xfrm>
            <a:prstGeom prst="ellipse">
              <a:avLst/>
            </a:prstGeom>
            <a:solidFill>
              <a:srgbClr val="51626F"/>
            </a:solidFill>
            <a:ln w="19050">
              <a:solidFill>
                <a:schemeClr val="bg1"/>
              </a:solidFill>
            </a:ln>
            <a:effectLst>
              <a:outerShdw blurRad="50800" dist="127000" dir="11100000" algn="r" rotWithShape="0">
                <a:srgbClr val="D9D2C3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700" b="1" dirty="0">
                  <a:solidFill>
                    <a:schemeClr val="bg1"/>
                  </a:solidFill>
                  <a:latin typeface="+mj-ea"/>
                  <a:ea typeface="+mj-ea"/>
                </a:rPr>
                <a:t>3</a:t>
              </a:r>
              <a:endParaRPr lang="ko-KR" altLang="en-US" sz="17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5528002" y="4146327"/>
              <a:ext cx="3564724" cy="3308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55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ea typeface="+mj-ea"/>
                  <a:cs typeface="Times New Roman" panose="02020603050405020304" pitchFamily="18" charset="0"/>
                </a:rPr>
                <a:t>Main</a:t>
              </a:r>
              <a:r>
                <a:rPr lang="ko-KR" altLang="en-US" sz="155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ea typeface="+mj-ea"/>
                  <a:cs typeface="Times New Roman" panose="02020603050405020304" pitchFamily="18" charset="0"/>
                </a:rPr>
                <a:t> </a:t>
              </a:r>
              <a:r>
                <a:rPr lang="en-US" altLang="ko-KR" sz="155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ea typeface="+mj-ea"/>
                  <a:cs typeface="Times New Roman" panose="02020603050405020304" pitchFamily="18" charset="0"/>
                </a:rPr>
                <a:t>Contribution</a:t>
              </a:r>
              <a:endParaRPr lang="ko-KR" altLang="en-US" sz="15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endParaRPr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55608520-2FBE-AD81-0E5A-AA824BFF827D}"/>
                </a:ext>
              </a:extLst>
            </p:cNvPr>
            <p:cNvSpPr/>
            <p:nvPr/>
          </p:nvSpPr>
          <p:spPr>
            <a:xfrm>
              <a:off x="5141553" y="5026094"/>
              <a:ext cx="386448" cy="386448"/>
            </a:xfrm>
            <a:prstGeom prst="ellipse">
              <a:avLst/>
            </a:prstGeom>
            <a:solidFill>
              <a:srgbClr val="51626F"/>
            </a:solidFill>
            <a:ln w="19050">
              <a:solidFill>
                <a:schemeClr val="bg1"/>
              </a:solidFill>
            </a:ln>
            <a:effectLst>
              <a:outerShdw blurRad="50800" dist="127000" dir="11100000" algn="r" rotWithShape="0">
                <a:srgbClr val="D9D2C3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700" b="1" dirty="0">
                  <a:solidFill>
                    <a:schemeClr val="bg1"/>
                  </a:solidFill>
                  <a:latin typeface="+mj-ea"/>
                  <a:ea typeface="+mj-ea"/>
                </a:rPr>
                <a:t>4</a:t>
              </a:r>
              <a:endParaRPr lang="ko-KR" altLang="en-US" sz="17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41D329E-A458-F7E5-79DB-EC499897AE05}"/>
                </a:ext>
              </a:extLst>
            </p:cNvPr>
            <p:cNvSpPr txBox="1"/>
            <p:nvPr/>
          </p:nvSpPr>
          <p:spPr>
            <a:xfrm>
              <a:off x="5528002" y="5026094"/>
              <a:ext cx="3564724" cy="3308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55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ea typeface="+mj-ea"/>
                  <a:cs typeface="Times New Roman" panose="02020603050405020304" pitchFamily="18" charset="0"/>
                </a:rPr>
                <a:t>Results</a:t>
              </a:r>
              <a:endParaRPr lang="ko-KR" altLang="en-US" sz="15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endParaRPr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D6A7AFEE-B4C3-FC6D-CDF1-08846EE1A1A4}"/>
                </a:ext>
              </a:extLst>
            </p:cNvPr>
            <p:cNvSpPr/>
            <p:nvPr/>
          </p:nvSpPr>
          <p:spPr>
            <a:xfrm>
              <a:off x="5141553" y="5846781"/>
              <a:ext cx="386448" cy="386448"/>
            </a:xfrm>
            <a:prstGeom prst="ellipse">
              <a:avLst/>
            </a:prstGeom>
            <a:solidFill>
              <a:srgbClr val="51626F"/>
            </a:solidFill>
            <a:ln w="19050">
              <a:solidFill>
                <a:schemeClr val="bg1"/>
              </a:solidFill>
            </a:ln>
            <a:effectLst>
              <a:outerShdw blurRad="50800" dist="127000" dir="11100000" algn="r" rotWithShape="0">
                <a:srgbClr val="D9D2C3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700" b="1" dirty="0">
                  <a:solidFill>
                    <a:schemeClr val="bg1"/>
                  </a:solidFill>
                  <a:latin typeface="+mj-ea"/>
                  <a:ea typeface="+mj-ea"/>
                </a:rPr>
                <a:t>5</a:t>
              </a:r>
              <a:endParaRPr lang="ko-KR" altLang="en-US" sz="17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42D36DB-9D72-14E0-650E-F9EA079AA227}"/>
                </a:ext>
              </a:extLst>
            </p:cNvPr>
            <p:cNvSpPr txBox="1"/>
            <p:nvPr/>
          </p:nvSpPr>
          <p:spPr>
            <a:xfrm>
              <a:off x="5528002" y="5846781"/>
              <a:ext cx="3564724" cy="3308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55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ea typeface="+mj-ea"/>
                  <a:cs typeface="Times New Roman" panose="02020603050405020304" pitchFamily="18" charset="0"/>
                </a:rPr>
                <a:t>Conclusions</a:t>
              </a:r>
              <a:endParaRPr lang="ko-KR" altLang="en-US" sz="15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296045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417221" y="3140334"/>
            <a:ext cx="439777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Results</a:t>
            </a:r>
            <a:endParaRPr lang="ko-KR" altLang="en-US" sz="2500" b="1" spc="-150" dirty="0">
              <a:solidFill>
                <a:schemeClr val="bg1"/>
              </a:solidFill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303347" y="2939367"/>
            <a:ext cx="9511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b="1" dirty="0">
                <a:solidFill>
                  <a:srgbClr val="51626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Ⅳ</a:t>
            </a:r>
            <a:endParaRPr lang="ko-KR" altLang="en-US" sz="7200" b="1" dirty="0">
              <a:solidFill>
                <a:srgbClr val="51626F"/>
              </a:solidFill>
              <a:latin typeface="Bahnschrift SemiBold" panose="020B0502040204020203" pitchFamily="34" charset="0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867678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/>
              <a:t>20/24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29689" y="392194"/>
            <a:ext cx="40446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2500" dirty="0">
                <a:solidFill>
                  <a:schemeClr val="bg1"/>
                </a:solidFill>
                <a:latin typeface="+mj-ea"/>
                <a:ea typeface="+mj-ea"/>
              </a:rPr>
              <a:t>Ⅳ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F320E47-9940-CFA9-2705-373B2CEF91EF}"/>
              </a:ext>
            </a:extLst>
          </p:cNvPr>
          <p:cNvSpPr txBox="1"/>
          <p:nvPr/>
        </p:nvSpPr>
        <p:spPr>
          <a:xfrm>
            <a:off x="1230502" y="440621"/>
            <a:ext cx="314755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ko-KR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Results</a:t>
            </a:r>
            <a:endParaRPr kumimoji="0" lang="en-US" altLang="ko-KR" sz="1500" b="1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210E29E-DBC1-CFCA-241E-FAC237E791D3}"/>
                  </a:ext>
                </a:extLst>
              </p:cNvPr>
              <p:cNvSpPr txBox="1"/>
              <p:nvPr/>
            </p:nvSpPr>
            <p:spPr>
              <a:xfrm>
                <a:off x="4616863" y="1274138"/>
                <a:ext cx="5046087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indent="-171450">
                  <a:buFont typeface="Wingdings" panose="05000000000000000000" pitchFamily="2" charset="2"/>
                  <a:buChar char="§"/>
                </a:pPr>
                <a:r>
                  <a:rPr lang="ko-KR" altLang="en-US" sz="1400" dirty="0">
                    <a:latin typeface="+mj-ea"/>
                    <a:ea typeface="+mj-ea"/>
                  </a:rPr>
                  <a:t>대부분 회귀계수 약간 과장되어 평가</a:t>
                </a:r>
                <a:r>
                  <a:rPr lang="en-US" altLang="ko-KR" sz="1400" dirty="0">
                    <a:latin typeface="+mj-ea"/>
                    <a:ea typeface="+mj-ea"/>
                  </a:rPr>
                  <a:t>, </a:t>
                </a:r>
                <a:r>
                  <a:rPr lang="ko-KR" altLang="en-US" sz="1400" dirty="0">
                    <a:latin typeface="+mj-ea"/>
                    <a:ea typeface="+mj-ea"/>
                  </a:rPr>
                  <a:t>유의성 큰 변화 없음</a:t>
                </a:r>
                <a:endParaRPr lang="en-US" altLang="ko-KR" sz="1400" dirty="0">
                  <a:latin typeface="+mj-ea"/>
                  <a:ea typeface="+mj-ea"/>
                </a:endParaRPr>
              </a:p>
              <a:p>
                <a:pPr marL="171450" indent="-171450">
                  <a:buFont typeface="Wingdings" panose="05000000000000000000" pitchFamily="2" charset="2"/>
                  <a:buChar char="§"/>
                </a:pPr>
                <a:endParaRPr lang="en-US" altLang="ko-KR" sz="1400" dirty="0">
                  <a:latin typeface="+mj-ea"/>
                  <a:ea typeface="+mj-ea"/>
                </a:endParaRPr>
              </a:p>
              <a:p>
                <a:pPr marL="171450" indent="-171450">
                  <a:buFont typeface="Wingdings" panose="05000000000000000000" pitchFamily="2" charset="2"/>
                  <a:buChar char="§"/>
                </a:pPr>
                <a:r>
                  <a:rPr lang="en-US" altLang="ko-KR" sz="1400" dirty="0">
                    <a:ea typeface="+mj-ea"/>
                  </a:rPr>
                  <a:t>W -&gt; M: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i="1" smtClean="0">
                            <a:latin typeface="Cambria Math" panose="02040503050406030204" pitchFamily="18" charset="0"/>
                            <a:ea typeface="+mj-ea"/>
                          </a:rPr>
                        </m:ctrlPr>
                      </m:sSubPr>
                      <m:e>
                        <m:r>
                          <a:rPr lang="en-US" altLang="ko-KR" sz="1400" b="0" i="1" smtClean="0">
                            <a:latin typeface="Cambria Math" panose="02040503050406030204" pitchFamily="18" charset="0"/>
                            <a:ea typeface="+mj-ea"/>
                          </a:rPr>
                          <m:t>𝑎</m:t>
                        </m:r>
                      </m:e>
                      <m: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  <a:ea typeface="+mj-ea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ko-KR" sz="1400" dirty="0">
                    <a:latin typeface="+mj-ea"/>
                    <a:ea typeface="+mj-ea"/>
                  </a:rPr>
                  <a:t> </a:t>
                </a:r>
              </a:p>
              <a:p>
                <a:r>
                  <a:rPr lang="ko-KR" altLang="en-US" sz="1400" dirty="0">
                    <a:latin typeface="+mj-ea"/>
                    <a:ea typeface="+mj-ea"/>
                  </a:rPr>
                  <a:t>  음수에서 양수</a:t>
                </a:r>
                <a:r>
                  <a:rPr lang="en-US" altLang="ko-KR" sz="1400" dirty="0">
                    <a:latin typeface="+mj-ea"/>
                    <a:ea typeface="+mj-ea"/>
                  </a:rPr>
                  <a:t>(</a:t>
                </a:r>
                <a:r>
                  <a:rPr lang="ko-KR" altLang="en-US" sz="1400" dirty="0">
                    <a:latin typeface="+mj-ea"/>
                    <a:ea typeface="+mj-ea"/>
                  </a:rPr>
                  <a:t>부호 변화</a:t>
                </a:r>
                <a:r>
                  <a:rPr lang="en-US" altLang="ko-KR" sz="1400" dirty="0">
                    <a:latin typeface="+mj-ea"/>
                    <a:ea typeface="+mj-ea"/>
                  </a:rPr>
                  <a:t>), p-value 0.5 </a:t>
                </a:r>
                <a:r>
                  <a:rPr lang="ko-KR" altLang="en-US" sz="1400" dirty="0">
                    <a:latin typeface="+mj-ea"/>
                    <a:ea typeface="+mj-ea"/>
                  </a:rPr>
                  <a:t>감소 </a:t>
                </a:r>
                <a:r>
                  <a:rPr lang="en-US" altLang="ko-KR" sz="1400" dirty="0">
                    <a:latin typeface="+mj-ea"/>
                    <a:ea typeface="+mj-ea"/>
                  </a:rPr>
                  <a:t>(</a:t>
                </a:r>
                <a:r>
                  <a:rPr lang="ko-KR" altLang="en-US" sz="1400" dirty="0">
                    <a:latin typeface="+mj-ea"/>
                    <a:ea typeface="+mj-ea"/>
                  </a:rPr>
                  <a:t>유의성 증가</a:t>
                </a:r>
                <a:r>
                  <a:rPr lang="en-US" altLang="ko-KR" sz="1400" dirty="0">
                    <a:latin typeface="+mj-ea"/>
                    <a:ea typeface="+mj-ea"/>
                  </a:rPr>
                  <a:t>)</a:t>
                </a:r>
              </a:p>
              <a:p>
                <a:endParaRPr lang="en-US" altLang="ko-KR" sz="1400" dirty="0">
                  <a:latin typeface="+mj-ea"/>
                  <a:ea typeface="+mj-ea"/>
                </a:endParaRPr>
              </a:p>
              <a:p>
                <a:pPr marL="171450" indent="-171450">
                  <a:buFont typeface="Wingdings" panose="05000000000000000000" pitchFamily="2" charset="2"/>
                  <a:buChar char="§"/>
                </a:pPr>
                <a:r>
                  <a:rPr lang="ko-KR" altLang="en-US" sz="1400" dirty="0">
                    <a:latin typeface="+mj-ea"/>
                    <a:ea typeface="+mj-ea"/>
                  </a:rPr>
                  <a:t>직접효과 </a:t>
                </a:r>
                <a:r>
                  <a:rPr lang="en-US" altLang="ko-KR" sz="1400" dirty="0">
                    <a:latin typeface="+mj-ea"/>
                    <a:ea typeface="+mj-ea"/>
                  </a:rPr>
                  <a:t>c‘</a:t>
                </a:r>
              </a:p>
              <a:p>
                <a:r>
                  <a:rPr lang="en-US" altLang="ko-KR" sz="1400" dirty="0">
                    <a:latin typeface="+mj-ea"/>
                    <a:ea typeface="+mj-ea"/>
                  </a:rPr>
                  <a:t>  </a:t>
                </a:r>
                <a:r>
                  <a:rPr lang="ko-KR" altLang="en-US" sz="1400" dirty="0">
                    <a:latin typeface="+mj-ea"/>
                    <a:ea typeface="+mj-ea"/>
                  </a:rPr>
                  <a:t>크기 증가</a:t>
                </a:r>
                <a:r>
                  <a:rPr lang="en-US" altLang="ko-KR" sz="1400" dirty="0">
                    <a:latin typeface="+mj-ea"/>
                    <a:ea typeface="+mj-ea"/>
                  </a:rPr>
                  <a:t>, </a:t>
                </a:r>
                <a:r>
                  <a:rPr lang="ko-KR" altLang="en-US" sz="1400" dirty="0">
                    <a:latin typeface="+mj-ea"/>
                    <a:ea typeface="+mj-ea"/>
                  </a:rPr>
                  <a:t>기존 분석에서 실제보다 과소평가 </a:t>
                </a:r>
                <a:endParaRPr lang="en-US" altLang="ko-KR" sz="1400" dirty="0">
                  <a:latin typeface="+mj-ea"/>
                  <a:ea typeface="+mj-ea"/>
                </a:endParaRPr>
              </a:p>
              <a:p>
                <a:pPr marL="171450" indent="-171450">
                  <a:buFont typeface="Wingdings" panose="05000000000000000000" pitchFamily="2" charset="2"/>
                  <a:buChar char="§"/>
                </a:pPr>
                <a:endParaRPr lang="en-US" altLang="ko-KR" sz="1400" dirty="0">
                  <a:latin typeface="+mj-ea"/>
                  <a:ea typeface="+mj-ea"/>
                </a:endParaRPr>
              </a:p>
              <a:p>
                <a:pPr marL="171450" indent="-171450">
                  <a:buFont typeface="Wingdings" panose="05000000000000000000" pitchFamily="2" charset="2"/>
                  <a:buChar char="§"/>
                </a:pPr>
                <a:endParaRPr lang="ko-KR" altLang="en-US" sz="1400" dirty="0">
                  <a:latin typeface="+mj-ea"/>
                  <a:ea typeface="+mj-ea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210E29E-DBC1-CFCA-241E-FAC237E791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6863" y="1274138"/>
                <a:ext cx="5046087" cy="2031325"/>
              </a:xfrm>
              <a:prstGeom prst="rect">
                <a:avLst/>
              </a:prstGeom>
              <a:blipFill>
                <a:blip r:embed="rId2"/>
                <a:stretch>
                  <a:fillRect l="-121" t="-60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그룹 16">
            <a:extLst>
              <a:ext uri="{FF2B5EF4-FFF2-40B4-BE49-F238E27FC236}">
                <a16:creationId xmlns:a16="http://schemas.microsoft.com/office/drawing/2014/main" id="{4E835459-F013-3C46-C947-9BE284D8A644}"/>
              </a:ext>
            </a:extLst>
          </p:cNvPr>
          <p:cNvGrpSpPr/>
          <p:nvPr/>
        </p:nvGrpSpPr>
        <p:grpSpPr>
          <a:xfrm>
            <a:off x="473482" y="1071499"/>
            <a:ext cx="3904575" cy="2019173"/>
            <a:chOff x="473482" y="1290955"/>
            <a:chExt cx="3904575" cy="2247773"/>
          </a:xfrm>
        </p:grpSpPr>
        <p:grpSp>
          <p:nvGrpSpPr>
            <p:cNvPr id="21" name="그룹 20"/>
            <p:cNvGrpSpPr/>
            <p:nvPr/>
          </p:nvGrpSpPr>
          <p:grpSpPr>
            <a:xfrm>
              <a:off x="473482" y="1290955"/>
              <a:ext cx="3904575" cy="2247773"/>
              <a:chOff x="1320364" y="2947581"/>
              <a:chExt cx="7340074" cy="3172299"/>
            </a:xfrm>
          </p:grpSpPr>
          <p:sp>
            <p:nvSpPr>
              <p:cNvPr id="22" name="대각선 방향의 모서리가 둥근 사각형 21"/>
              <p:cNvSpPr/>
              <p:nvPr/>
            </p:nvSpPr>
            <p:spPr>
              <a:xfrm>
                <a:off x="1320364" y="2947581"/>
                <a:ext cx="7340074" cy="3172299"/>
              </a:xfrm>
              <a:prstGeom prst="round2DiagRect">
                <a:avLst>
                  <a:gd name="adj1" fmla="val 9761"/>
                  <a:gd name="adj2" fmla="val 0"/>
                </a:avLst>
              </a:prstGeom>
              <a:solidFill>
                <a:schemeClr val="bg1"/>
              </a:solidFill>
              <a:ln w="12700">
                <a:solidFill>
                  <a:srgbClr val="51626F"/>
                </a:solidFill>
              </a:ln>
              <a:effectLst>
                <a:outerShdw blurRad="50800" dist="101600" dir="2700000" algn="tl" rotWithShape="0">
                  <a:srgbClr val="DDD7CA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직각 삼각형 22"/>
              <p:cNvSpPr/>
              <p:nvPr/>
            </p:nvSpPr>
            <p:spPr>
              <a:xfrm rot="10800000">
                <a:off x="8381551" y="2947581"/>
                <a:ext cx="274489" cy="274489"/>
              </a:xfrm>
              <a:prstGeom prst="rtTriangle">
                <a:avLst/>
              </a:prstGeom>
              <a:solidFill>
                <a:srgbClr val="51626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직각 삼각형 23"/>
              <p:cNvSpPr/>
              <p:nvPr/>
            </p:nvSpPr>
            <p:spPr>
              <a:xfrm>
                <a:off x="1320364" y="5845391"/>
                <a:ext cx="274489" cy="274489"/>
              </a:xfrm>
              <a:prstGeom prst="rtTriangle">
                <a:avLst/>
              </a:prstGeom>
              <a:solidFill>
                <a:srgbClr val="51626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950D879B-C7DC-549C-05B5-7E517AE24D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2288" y="1396417"/>
              <a:ext cx="3547763" cy="1950287"/>
            </a:xfrm>
            <a:prstGeom prst="rect">
              <a:avLst/>
            </a:prstGeom>
          </p:spPr>
        </p:pic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8C705924-2100-B181-AC45-C18E54052E81}"/>
              </a:ext>
            </a:extLst>
          </p:cNvPr>
          <p:cNvGrpSpPr/>
          <p:nvPr/>
        </p:nvGrpSpPr>
        <p:grpSpPr>
          <a:xfrm>
            <a:off x="473482" y="3521893"/>
            <a:ext cx="8741664" cy="2943913"/>
            <a:chOff x="320040" y="3767328"/>
            <a:chExt cx="8741664" cy="2943913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2AF83107-8DC2-013C-7898-961DF9E88365}"/>
                </a:ext>
              </a:extLst>
            </p:cNvPr>
            <p:cNvGrpSpPr/>
            <p:nvPr/>
          </p:nvGrpSpPr>
          <p:grpSpPr>
            <a:xfrm>
              <a:off x="320040" y="3767328"/>
              <a:ext cx="8741664" cy="2943913"/>
              <a:chOff x="1320364" y="2947581"/>
              <a:chExt cx="7340074" cy="3172299"/>
            </a:xfrm>
          </p:grpSpPr>
          <p:sp>
            <p:nvSpPr>
              <p:cNvPr id="14" name="대각선 방향의 모서리가 둥근 사각형 21">
                <a:extLst>
                  <a:ext uri="{FF2B5EF4-FFF2-40B4-BE49-F238E27FC236}">
                    <a16:creationId xmlns:a16="http://schemas.microsoft.com/office/drawing/2014/main" id="{EEFBB218-0494-93AD-70D3-4D1359388EBF}"/>
                  </a:ext>
                </a:extLst>
              </p:cNvPr>
              <p:cNvSpPr/>
              <p:nvPr/>
            </p:nvSpPr>
            <p:spPr>
              <a:xfrm>
                <a:off x="1320364" y="2947581"/>
                <a:ext cx="7340074" cy="3172299"/>
              </a:xfrm>
              <a:prstGeom prst="round2DiagRect">
                <a:avLst>
                  <a:gd name="adj1" fmla="val 9761"/>
                  <a:gd name="adj2" fmla="val 0"/>
                </a:avLst>
              </a:prstGeom>
              <a:solidFill>
                <a:schemeClr val="bg1"/>
              </a:solidFill>
              <a:ln w="12700">
                <a:solidFill>
                  <a:srgbClr val="51626F"/>
                </a:solidFill>
              </a:ln>
              <a:effectLst>
                <a:outerShdw blurRad="50800" dist="101600" dir="2700000" algn="tl" rotWithShape="0">
                  <a:srgbClr val="DDD7CA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직각 삼각형 14">
                <a:extLst>
                  <a:ext uri="{FF2B5EF4-FFF2-40B4-BE49-F238E27FC236}">
                    <a16:creationId xmlns:a16="http://schemas.microsoft.com/office/drawing/2014/main" id="{47EAED0E-CEA1-0E66-F39E-C15E9DB32794}"/>
                  </a:ext>
                </a:extLst>
              </p:cNvPr>
              <p:cNvSpPr/>
              <p:nvPr/>
            </p:nvSpPr>
            <p:spPr>
              <a:xfrm rot="10800000">
                <a:off x="8381551" y="2947581"/>
                <a:ext cx="274489" cy="274489"/>
              </a:xfrm>
              <a:prstGeom prst="rtTriangle">
                <a:avLst/>
              </a:prstGeom>
              <a:solidFill>
                <a:srgbClr val="51626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직각 삼각형 15">
                <a:extLst>
                  <a:ext uri="{FF2B5EF4-FFF2-40B4-BE49-F238E27FC236}">
                    <a16:creationId xmlns:a16="http://schemas.microsoft.com/office/drawing/2014/main" id="{92A8E6A0-3A12-238F-E9F7-5D74C575CF58}"/>
                  </a:ext>
                </a:extLst>
              </p:cNvPr>
              <p:cNvSpPr/>
              <p:nvPr/>
            </p:nvSpPr>
            <p:spPr>
              <a:xfrm>
                <a:off x="1320364" y="5845391"/>
                <a:ext cx="274489" cy="274489"/>
              </a:xfrm>
              <a:prstGeom prst="rtTriangle">
                <a:avLst/>
              </a:prstGeom>
              <a:solidFill>
                <a:srgbClr val="51626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C3175FE4-ADB8-A597-CFDE-88C6A11D345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2288" y="3960435"/>
              <a:ext cx="8113776" cy="2652002"/>
            </a:xfrm>
            <a:prstGeom prst="rect">
              <a:avLst/>
            </a:prstGeom>
          </p:spPr>
        </p:pic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38D0FE78-FF2C-C762-D4F1-0ED83E7C2008}"/>
              </a:ext>
            </a:extLst>
          </p:cNvPr>
          <p:cNvSpPr txBox="1"/>
          <p:nvPr/>
        </p:nvSpPr>
        <p:spPr>
          <a:xfrm>
            <a:off x="3606818" y="5937939"/>
            <a:ext cx="53726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CMMA : Crisp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multiple moderator analysis (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기존 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Crisp 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데이터 분석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altLang="ko-KR" sz="1400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FMMA :  Fuzzy multiple moderator analysis (Fuzzy </a:t>
            </a:r>
            <a:r>
              <a:rPr lang="ko-KR" altLang="en-US" sz="14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데이터 분석</a:t>
            </a:r>
            <a:r>
              <a:rPr lang="en-US" altLang="ko-KR" sz="14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)</a:t>
            </a:r>
            <a:endParaRPr lang="ko-KR" altLang="en-US" sz="1400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AD3BEEA-8D70-F568-952E-41890BCBB9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9931" y="4039551"/>
            <a:ext cx="7178386" cy="233795"/>
          </a:xfrm>
          <a:prstGeom prst="rect">
            <a:avLst/>
          </a:prstGeom>
        </p:spPr>
      </p:pic>
      <p:sp>
        <p:nvSpPr>
          <p:cNvPr id="25" name="타원 24">
            <a:extLst>
              <a:ext uri="{FF2B5EF4-FFF2-40B4-BE49-F238E27FC236}">
                <a16:creationId xmlns:a16="http://schemas.microsoft.com/office/drawing/2014/main" id="{43E58002-E717-821F-0D49-D948B7570E2D}"/>
              </a:ext>
            </a:extLst>
          </p:cNvPr>
          <p:cNvSpPr/>
          <p:nvPr/>
        </p:nvSpPr>
        <p:spPr>
          <a:xfrm>
            <a:off x="7217727" y="4025968"/>
            <a:ext cx="749054" cy="822960"/>
          </a:xfrm>
          <a:prstGeom prst="ellipse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AD168DF-FAC7-2548-145E-E8323A5206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9931" y="5116431"/>
            <a:ext cx="7178386" cy="233795"/>
          </a:xfrm>
          <a:prstGeom prst="rect">
            <a:avLst/>
          </a:prstGeom>
        </p:spPr>
      </p:pic>
      <p:sp>
        <p:nvSpPr>
          <p:cNvPr id="20" name="타원 19">
            <a:extLst>
              <a:ext uri="{FF2B5EF4-FFF2-40B4-BE49-F238E27FC236}">
                <a16:creationId xmlns:a16="http://schemas.microsoft.com/office/drawing/2014/main" id="{45F5368A-877C-EB34-723D-355DF6C29798}"/>
              </a:ext>
            </a:extLst>
          </p:cNvPr>
          <p:cNvSpPr/>
          <p:nvPr/>
        </p:nvSpPr>
        <p:spPr>
          <a:xfrm>
            <a:off x="2568377" y="5103805"/>
            <a:ext cx="749054" cy="822960"/>
          </a:xfrm>
          <a:prstGeom prst="ellipse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173F7403-6DA6-D861-BBE4-35680FDB1CD6}"/>
              </a:ext>
            </a:extLst>
          </p:cNvPr>
          <p:cNvSpPr/>
          <p:nvPr/>
        </p:nvSpPr>
        <p:spPr>
          <a:xfrm>
            <a:off x="2628110" y="4065235"/>
            <a:ext cx="749054" cy="822960"/>
          </a:xfrm>
          <a:prstGeom prst="ellipse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03084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/>
              <a:t>21/24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29689" y="392194"/>
            <a:ext cx="40446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2500" dirty="0">
                <a:solidFill>
                  <a:schemeClr val="bg1"/>
                </a:solidFill>
                <a:latin typeface="+mj-ea"/>
                <a:ea typeface="+mj-ea"/>
              </a:rPr>
              <a:t>Ⅳ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F320E47-9940-CFA9-2705-373B2CEF91EF}"/>
              </a:ext>
            </a:extLst>
          </p:cNvPr>
          <p:cNvSpPr txBox="1"/>
          <p:nvPr/>
        </p:nvSpPr>
        <p:spPr>
          <a:xfrm>
            <a:off x="1230502" y="440621"/>
            <a:ext cx="314755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ko-KR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Results</a:t>
            </a:r>
            <a:endParaRPr kumimoji="0" lang="en-US" altLang="ko-KR" sz="1500" b="1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210E29E-DBC1-CFCA-241E-FAC237E791D3}"/>
                  </a:ext>
                </a:extLst>
              </p:cNvPr>
              <p:cNvSpPr txBox="1"/>
              <p:nvPr/>
            </p:nvSpPr>
            <p:spPr>
              <a:xfrm>
                <a:off x="4187110" y="1810825"/>
                <a:ext cx="5718890" cy="31193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indent="-171450">
                  <a:buFont typeface="Wingdings" panose="05000000000000000000" pitchFamily="2" charset="2"/>
                  <a:buChar char="§"/>
                </a:pPr>
                <a:r>
                  <a:rPr lang="ko-KR" altLang="en-US" sz="1400" dirty="0">
                    <a:latin typeface="+mj-ea"/>
                    <a:ea typeface="+mj-ea"/>
                  </a:rPr>
                  <a:t>조건부 간접효과</a:t>
                </a:r>
                <a:r>
                  <a:rPr lang="en-US" altLang="ko-KR" sz="1400" dirty="0">
                    <a:latin typeface="+mj-ea"/>
                    <a:ea typeface="+mj-ea"/>
                  </a:rPr>
                  <a:t>:</a:t>
                </a:r>
              </a:p>
              <a:p>
                <a:pPr algn="ctr"/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ko-KR" altLang="ko-KR" sz="1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</m:acc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ko-KR" altLang="ko-KR" sz="1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</m:e>
                      <m:sub>
                        <m:acc>
                          <m:accPr>
                            <m:chr m:val="̃"/>
                            <m:ctrlPr>
                              <a:rPr lang="ko-KR" altLang="ko-KR" sz="14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1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𝑋</m:t>
                            </m:r>
                          </m:e>
                        </m:acc>
                        <m:r>
                          <a:rPr lang="en-US" altLang="ko-KR" sz="1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→</m:t>
                        </m:r>
                        <m:acc>
                          <m:accPr>
                            <m:chr m:val="̃"/>
                            <m:ctrlPr>
                              <a:rPr lang="ko-KR" altLang="ko-KR" sz="14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1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𝑀</m:t>
                            </m:r>
                          </m:e>
                        </m:acc>
                      </m:sub>
                    </m:sSub>
                  </m:oMath>
                </a14:m>
                <a:r>
                  <a:rPr lang="ko-KR" altLang="ko-KR" sz="14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sz="14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sz="1400" dirty="0">
                    <a:effectLst/>
                    <a:latin typeface="+mj-ea"/>
                    <a:ea typeface="+mj-ea"/>
                  </a:rPr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ko-KR" altLang="ko-KR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sz="1400" i="1">
                        <a:latin typeface="Cambria Math" panose="02040503050406030204" pitchFamily="18" charset="0"/>
                      </a:rPr>
                      <m:t>⊕</m:t>
                    </m:r>
                    <m:sSub>
                      <m:sSubPr>
                        <m:ctrlPr>
                          <a:rPr lang="ko-KR" altLang="ko-KR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sSub>
                      <m:sSubPr>
                        <m:ctrlPr>
                          <a:rPr lang="ko-KR" altLang="ko-KR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acc>
                      <m:accPr>
                        <m:chr m:val="̃"/>
                        <m:ctrlPr>
                          <a:rPr lang="ko-KR" altLang="ko-KR" sz="1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</m:acc>
                    <m:r>
                      <a:rPr lang="en-US" altLang="ko-KR" sz="1400" i="1">
                        <a:latin typeface="Cambria Math" panose="02040503050406030204" pitchFamily="18" charset="0"/>
                      </a:rPr>
                      <m:t>⊕</m:t>
                    </m:r>
                    <m:d>
                      <m:dPr>
                        <m:ctrlPr>
                          <a:rPr lang="ko-KR" altLang="ko-KR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ko-KR" altLang="ko-KR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sSub>
                          <m:sSubPr>
                            <m:ctrlPr>
                              <a:rPr lang="ko-KR" altLang="ko-KR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ko-KR" altLang="ko-KR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⊕</m:t>
                            </m:r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7</m:t>
                            </m:r>
                          </m:sub>
                        </m:sSub>
                        <m:sSub>
                          <m:sSubPr>
                            <m:ctrlPr>
                              <a:rPr lang="ko-KR" altLang="ko-KR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acc>
                          <m:accPr>
                            <m:chr m:val="̃"/>
                            <m:ctrlPr>
                              <a:rPr lang="ko-KR" altLang="ko-KR" sz="1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</m:acc>
                      </m:e>
                    </m:d>
                    <m:r>
                      <a:rPr lang="en-US" altLang="ko-KR" sz="1400" i="1">
                        <a:latin typeface="Cambria Math" panose="02040503050406030204" pitchFamily="18" charset="0"/>
                      </a:rPr>
                      <m:t>⊛</m:t>
                    </m:r>
                    <m:acc>
                      <m:accPr>
                        <m:chr m:val="̃"/>
                        <m:ctrlPr>
                          <a:rPr lang="ko-KR" altLang="ko-KR" sz="1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</m:acc>
                  </m:oMath>
                </a14:m>
                <a:endParaRPr lang="en-US" altLang="ko-KR" sz="1400" dirty="0"/>
              </a:p>
              <a:p>
                <a:endParaRPr lang="en-US" altLang="ko-KR" sz="1400" dirty="0">
                  <a:latin typeface="+mj-ea"/>
                  <a:ea typeface="+mj-ea"/>
                </a:endParaRPr>
              </a:p>
              <a:p>
                <a:pPr marL="171450" indent="-171450">
                  <a:buFont typeface="Wingdings" panose="05000000000000000000" pitchFamily="2" charset="2"/>
                  <a:buChar char="§"/>
                </a:pPr>
                <a:r>
                  <a:rPr lang="en-US" altLang="ko-KR" sz="1400" dirty="0">
                    <a:latin typeface="+mj-ea"/>
                    <a:ea typeface="+mj-ea"/>
                  </a:rPr>
                  <a:t>W: Sky Cover</a:t>
                </a:r>
              </a:p>
              <a:p>
                <a:pPr marL="171450" indent="-171450">
                  <a:buFont typeface="Wingdings" panose="05000000000000000000" pitchFamily="2" charset="2"/>
                  <a:buChar char="§"/>
                </a:pPr>
                <a:endParaRPr lang="en-US" altLang="ko-KR" sz="1400" dirty="0">
                  <a:latin typeface="+mj-ea"/>
                  <a:ea typeface="+mj-ea"/>
                </a:endParaRPr>
              </a:p>
              <a:p>
                <a:pPr marL="171450" indent="-171450">
                  <a:buFont typeface="Wingdings" panose="05000000000000000000" pitchFamily="2" charset="2"/>
                  <a:buChar char="§"/>
                </a:pPr>
                <a:r>
                  <a:rPr lang="en-US" altLang="ko-KR" sz="1400" dirty="0">
                    <a:latin typeface="+mj-ea"/>
                    <a:ea typeface="+mj-ea"/>
                  </a:rPr>
                  <a:t>Z: </a:t>
                </a:r>
                <a:r>
                  <a:rPr lang="ko-KR" altLang="en-US" sz="1400" dirty="0">
                    <a:latin typeface="+mj-ea"/>
                    <a:ea typeface="+mj-ea"/>
                  </a:rPr>
                  <a:t>풍속</a:t>
                </a:r>
                <a:endParaRPr lang="en-US" altLang="ko-KR" sz="1400" dirty="0">
                  <a:latin typeface="+mj-ea"/>
                  <a:ea typeface="+mj-ea"/>
                </a:endParaRPr>
              </a:p>
              <a:p>
                <a:pPr marL="171450" indent="-171450">
                  <a:buFont typeface="Wingdings" panose="05000000000000000000" pitchFamily="2" charset="2"/>
                  <a:buChar char="§"/>
                </a:pPr>
                <a:endParaRPr lang="en-US" altLang="ko-KR" sz="1400" dirty="0">
                  <a:latin typeface="+mj-ea"/>
                  <a:ea typeface="+mj-ea"/>
                </a:endParaRPr>
              </a:p>
              <a:p>
                <a:pPr marL="171450" indent="-171450">
                  <a:buFont typeface="Wingdings" panose="05000000000000000000" pitchFamily="2" charset="2"/>
                  <a:buChar char="§"/>
                </a:pPr>
                <a:r>
                  <a:rPr lang="en-US" altLang="ko-KR" sz="1400" dirty="0">
                    <a:latin typeface="+mj-ea"/>
                    <a:ea typeface="+mj-ea"/>
                  </a:rPr>
                  <a:t>Crisp: </a:t>
                </a:r>
                <a14:m>
                  <m:oMath xmlns:m="http://schemas.openxmlformats.org/officeDocument/2006/math">
                    <m:r>
                      <a:rPr lang="en-US" altLang="ko-KR" sz="140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𝜔</m:t>
                    </m:r>
                    <m:r>
                      <a:rPr lang="en-US" altLang="ko-KR" sz="140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=0.7652−0.0645</m:t>
                    </m:r>
                    <m:r>
                      <a:rPr lang="en-US" altLang="ko-KR" sz="140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𝑊</m:t>
                    </m:r>
                    <m:r>
                      <a:rPr lang="en-US" altLang="ko-KR" sz="140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−1.7122</m:t>
                    </m:r>
                    <m:r>
                      <a:rPr lang="en-US" altLang="ko-KR" sz="140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𝑍</m:t>
                    </m:r>
                    <m:r>
                      <a:rPr lang="en-US" altLang="ko-KR" sz="140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+0.2721</m:t>
                    </m:r>
                    <m:r>
                      <a:rPr lang="en-US" altLang="ko-KR" sz="140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𝑊𝑍</m:t>
                    </m:r>
                  </m:oMath>
                </a14:m>
                <a:endParaRPr lang="en-US" altLang="ko-KR" sz="1400" dirty="0">
                  <a:effectLst/>
                  <a:latin typeface="+mj-ea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171450" indent="-171450">
                  <a:buFont typeface="Wingdings" panose="05000000000000000000" pitchFamily="2" charset="2"/>
                  <a:buChar char="§"/>
                </a:pPr>
                <a:endParaRPr lang="en-US" altLang="ko-KR" sz="1400" dirty="0">
                  <a:latin typeface="+mj-ea"/>
                  <a:ea typeface="+mj-ea"/>
                </a:endParaRPr>
              </a:p>
              <a:p>
                <a:pPr marL="171450" indent="-171450">
                  <a:buFont typeface="Wingdings" panose="05000000000000000000" pitchFamily="2" charset="2"/>
                  <a:buChar char="§"/>
                </a:pPr>
                <a:r>
                  <a:rPr lang="en-US" altLang="ko-KR" sz="1400" dirty="0">
                    <a:latin typeface="+mj-ea"/>
                    <a:ea typeface="+mj-ea"/>
                  </a:rPr>
                  <a:t>Fuzzy: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ko-KR" altLang="ko-KR" sz="140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1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𝜔</m:t>
                        </m:r>
                      </m:e>
                    </m:acc>
                    <m:r>
                      <a:rPr lang="en-US" altLang="ko-KR" sz="14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=0.6068⊕(−0.0427</m:t>
                    </m:r>
                    <m:acc>
                      <m:accPr>
                        <m:chr m:val="̃"/>
                        <m:ctrlPr>
                          <a:rPr lang="ko-KR" altLang="ko-KR" sz="1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1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𝑊</m:t>
                        </m:r>
                      </m:e>
                    </m:acc>
                    <m:r>
                      <a:rPr lang="en-US" altLang="ko-KR" sz="14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)</m:t>
                    </m:r>
                    <m:r>
                      <a:rPr lang="en-US" altLang="ko-KR" sz="14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⊕(−1.2337)</m:t>
                    </m:r>
                    <m:acc>
                      <m:accPr>
                        <m:chr m:val="̃"/>
                        <m:ctrlPr>
                          <a:rPr lang="ko-KR" altLang="ko-KR" sz="1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1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𝑍</m:t>
                        </m:r>
                      </m:e>
                    </m:acc>
                    <m:r>
                      <a:rPr lang="en-US" altLang="ko-KR" sz="14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⊕0.1721</m:t>
                    </m:r>
                    <m:acc>
                      <m:accPr>
                        <m:chr m:val="̃"/>
                        <m:ctrlPr>
                          <a:rPr lang="ko-KR" altLang="ko-KR" sz="1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1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𝑊</m:t>
                        </m:r>
                      </m:e>
                    </m:acc>
                    <m:r>
                      <a:rPr lang="en-US" altLang="ko-KR" sz="14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⊛</m:t>
                    </m:r>
                    <m:acc>
                      <m:accPr>
                        <m:chr m:val="̃"/>
                        <m:ctrlPr>
                          <a:rPr lang="ko-KR" altLang="ko-KR" sz="1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1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𝑍</m:t>
                        </m:r>
                      </m:e>
                    </m:acc>
                  </m:oMath>
                </a14:m>
                <a:endParaRPr lang="en-US" altLang="ko-KR" sz="1400" dirty="0">
                  <a:latin typeface="+mj-ea"/>
                  <a:ea typeface="+mj-ea"/>
                </a:endParaRPr>
              </a:p>
              <a:p>
                <a:pPr marL="171450" indent="-171450">
                  <a:buFont typeface="Wingdings" panose="05000000000000000000" pitchFamily="2" charset="2"/>
                  <a:buChar char="§"/>
                </a:pPr>
                <a:endParaRPr lang="en-US" altLang="ko-KR" sz="1400" dirty="0">
                  <a:latin typeface="+mj-ea"/>
                  <a:ea typeface="+mj-ea"/>
                </a:endParaRPr>
              </a:p>
              <a:p>
                <a:pPr marL="171450" indent="-171450">
                  <a:buFont typeface="Wingdings" panose="05000000000000000000" pitchFamily="2" charset="2"/>
                  <a:buChar char="§"/>
                </a:pPr>
                <a:r>
                  <a:rPr lang="en-US" altLang="ko-KR" sz="1400" dirty="0">
                    <a:latin typeface="+mj-ea"/>
                    <a:ea typeface="+mj-ea"/>
                  </a:rPr>
                  <a:t>W, Z</a:t>
                </a:r>
                <a:r>
                  <a:rPr lang="ko-KR" altLang="en-US" sz="1400" dirty="0">
                    <a:latin typeface="+mj-ea"/>
                    <a:ea typeface="+mj-ea"/>
                  </a:rPr>
                  <a:t>값 모두 </a:t>
                </a:r>
                <a:r>
                  <a:rPr lang="en-US" altLang="ko-KR" sz="1400" dirty="0">
                    <a:latin typeface="+mj-ea"/>
                    <a:ea typeface="+mj-ea"/>
                  </a:rPr>
                  <a:t>mean – σ, mean, mean + σ </a:t>
                </a:r>
                <a:r>
                  <a:rPr lang="ko-KR" altLang="en-US" sz="1400" dirty="0">
                    <a:latin typeface="+mj-ea"/>
                    <a:ea typeface="+mj-ea"/>
                  </a:rPr>
                  <a:t>대입하여 시각화</a:t>
                </a:r>
                <a:endParaRPr lang="en-US" altLang="ko-KR" sz="1400" dirty="0">
                  <a:latin typeface="+mj-ea"/>
                  <a:ea typeface="+mj-ea"/>
                </a:endParaRPr>
              </a:p>
              <a:p>
                <a:pPr marL="171450" indent="-171450">
                  <a:buFont typeface="Wingdings" panose="05000000000000000000" pitchFamily="2" charset="2"/>
                  <a:buChar char="§"/>
                </a:pPr>
                <a:endParaRPr lang="en-US" altLang="ko-KR" sz="1400" dirty="0">
                  <a:latin typeface="+mj-ea"/>
                  <a:ea typeface="+mj-ea"/>
                </a:endParaRPr>
              </a:p>
              <a:p>
                <a:pPr marL="171450" indent="-171450">
                  <a:buFont typeface="Wingdings" panose="05000000000000000000" pitchFamily="2" charset="2"/>
                  <a:buChar char="§"/>
                </a:pPr>
                <a:r>
                  <a:rPr lang="en-US" altLang="ko-KR" sz="1400" dirty="0">
                    <a:latin typeface="+mj-ea"/>
                    <a:ea typeface="+mj-ea"/>
                  </a:rPr>
                  <a:t>W</a:t>
                </a:r>
                <a:r>
                  <a:rPr lang="ko-KR" altLang="en-US" sz="1400" dirty="0">
                    <a:latin typeface="+mj-ea"/>
                    <a:ea typeface="+mj-ea"/>
                  </a:rPr>
                  <a:t>값에 따른 </a:t>
                </a:r>
                <a:r>
                  <a:rPr lang="en-US" altLang="ko-KR" sz="1400" dirty="0">
                    <a:latin typeface="+mj-ea"/>
                    <a:ea typeface="+mj-ea"/>
                  </a:rPr>
                  <a:t>Crisp</a:t>
                </a:r>
                <a:r>
                  <a:rPr lang="ko-KR" altLang="en-US" sz="1400" dirty="0">
                    <a:latin typeface="+mj-ea"/>
                    <a:ea typeface="+mj-ea"/>
                  </a:rPr>
                  <a:t>와 </a:t>
                </a:r>
                <a:r>
                  <a:rPr lang="en-US" altLang="ko-KR" sz="1400" dirty="0">
                    <a:latin typeface="+mj-ea"/>
                    <a:ea typeface="+mj-ea"/>
                  </a:rPr>
                  <a:t>Fuzzy </a:t>
                </a:r>
                <a:r>
                  <a:rPr lang="ko-KR" altLang="en-US" sz="1400" dirty="0">
                    <a:latin typeface="+mj-ea"/>
                    <a:ea typeface="+mj-ea"/>
                  </a:rPr>
                  <a:t>조건부 간접효과 차이 존재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210E29E-DBC1-CFCA-241E-FAC237E791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7110" y="1810825"/>
                <a:ext cx="5718890" cy="3119315"/>
              </a:xfrm>
              <a:prstGeom prst="rect">
                <a:avLst/>
              </a:prstGeom>
              <a:blipFill>
                <a:blip r:embed="rId2"/>
                <a:stretch>
                  <a:fillRect l="-213" t="-391" b="-97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1" name="그룹 30">
            <a:extLst>
              <a:ext uri="{FF2B5EF4-FFF2-40B4-BE49-F238E27FC236}">
                <a16:creationId xmlns:a16="http://schemas.microsoft.com/office/drawing/2014/main" id="{CBAA255C-21B6-448E-7194-360D79A0AE1F}"/>
              </a:ext>
            </a:extLst>
          </p:cNvPr>
          <p:cNvGrpSpPr/>
          <p:nvPr/>
        </p:nvGrpSpPr>
        <p:grpSpPr>
          <a:xfrm>
            <a:off x="819960" y="1450934"/>
            <a:ext cx="3010406" cy="5316550"/>
            <a:chOff x="942109" y="988290"/>
            <a:chExt cx="3435948" cy="5477515"/>
          </a:xfrm>
        </p:grpSpPr>
        <p:grpSp>
          <p:nvGrpSpPr>
            <p:cNvPr id="21" name="그룹 20"/>
            <p:cNvGrpSpPr/>
            <p:nvPr/>
          </p:nvGrpSpPr>
          <p:grpSpPr>
            <a:xfrm>
              <a:off x="942109" y="988290"/>
              <a:ext cx="3435948" cy="5477515"/>
              <a:chOff x="1320364" y="2947581"/>
              <a:chExt cx="7340074" cy="3172299"/>
            </a:xfrm>
          </p:grpSpPr>
          <p:sp>
            <p:nvSpPr>
              <p:cNvPr id="22" name="대각선 방향의 모서리가 둥근 사각형 21"/>
              <p:cNvSpPr/>
              <p:nvPr/>
            </p:nvSpPr>
            <p:spPr>
              <a:xfrm>
                <a:off x="1320364" y="2947581"/>
                <a:ext cx="7340074" cy="3172299"/>
              </a:xfrm>
              <a:prstGeom prst="round2DiagRect">
                <a:avLst>
                  <a:gd name="adj1" fmla="val 9761"/>
                  <a:gd name="adj2" fmla="val 0"/>
                </a:avLst>
              </a:prstGeom>
              <a:solidFill>
                <a:schemeClr val="bg1"/>
              </a:solidFill>
              <a:ln w="12700">
                <a:solidFill>
                  <a:srgbClr val="51626F"/>
                </a:solidFill>
              </a:ln>
              <a:effectLst>
                <a:outerShdw blurRad="50800" dist="101600" dir="2700000" algn="tl" rotWithShape="0">
                  <a:srgbClr val="DDD7CA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직각 삼각형 22"/>
              <p:cNvSpPr/>
              <p:nvPr/>
            </p:nvSpPr>
            <p:spPr>
              <a:xfrm rot="10800000">
                <a:off x="8381551" y="2947581"/>
                <a:ext cx="274489" cy="274489"/>
              </a:xfrm>
              <a:prstGeom prst="rtTriangle">
                <a:avLst/>
              </a:prstGeom>
              <a:solidFill>
                <a:srgbClr val="51626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직각 삼각형 23"/>
              <p:cNvSpPr/>
              <p:nvPr/>
            </p:nvSpPr>
            <p:spPr>
              <a:xfrm>
                <a:off x="1320364" y="5845391"/>
                <a:ext cx="274489" cy="274489"/>
              </a:xfrm>
              <a:prstGeom prst="rtTriangle">
                <a:avLst/>
              </a:prstGeom>
              <a:solidFill>
                <a:srgbClr val="51626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A192E541-9AEB-3A7B-E458-5A3F1ED36F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49281" y="1215216"/>
              <a:ext cx="2775308" cy="5198196"/>
            </a:xfrm>
            <a:prstGeom prst="rect">
              <a:avLst/>
            </a:prstGeom>
          </p:spPr>
        </p:pic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331DF81C-7FDF-E699-E70B-832395EF8349}"/>
              </a:ext>
            </a:extLst>
          </p:cNvPr>
          <p:cNvGrpSpPr/>
          <p:nvPr/>
        </p:nvGrpSpPr>
        <p:grpSpPr>
          <a:xfrm>
            <a:off x="973625" y="969952"/>
            <a:ext cx="3010406" cy="438354"/>
            <a:chOff x="1500525" y="1452851"/>
            <a:chExt cx="4718143" cy="349204"/>
          </a:xfrm>
        </p:grpSpPr>
        <p:sp>
          <p:nvSpPr>
            <p:cNvPr id="32" name="순서도: 지연 31">
              <a:extLst>
                <a:ext uri="{FF2B5EF4-FFF2-40B4-BE49-F238E27FC236}">
                  <a16:creationId xmlns:a16="http://schemas.microsoft.com/office/drawing/2014/main" id="{3FE3195D-A851-D2E2-5AB7-2636095AF599}"/>
                </a:ext>
              </a:extLst>
            </p:cNvPr>
            <p:cNvSpPr/>
            <p:nvPr/>
          </p:nvSpPr>
          <p:spPr>
            <a:xfrm rot="10800000">
              <a:off x="1500525" y="1452851"/>
              <a:ext cx="378618" cy="349204"/>
            </a:xfrm>
            <a:prstGeom prst="flowChartDelay">
              <a:avLst/>
            </a:prstGeom>
            <a:solidFill>
              <a:srgbClr val="51626F"/>
            </a:solidFill>
            <a:ln w="12700">
              <a:solidFill>
                <a:srgbClr val="51626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DA0BD2ED-FC64-784D-5827-42FD319D3526}"/>
                </a:ext>
              </a:extLst>
            </p:cNvPr>
            <p:cNvSpPr/>
            <p:nvPr/>
          </p:nvSpPr>
          <p:spPr>
            <a:xfrm>
              <a:off x="1716051" y="1452852"/>
              <a:ext cx="4502617" cy="34920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44515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sz="14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+mj-ea"/>
                  <a:cs typeface="Times New Roman" panose="02020603050405020304" pitchFamily="18" charset="0"/>
                </a:rPr>
                <a:t>조절변수에 따른 조건부 간접효과</a:t>
              </a:r>
              <a:endParaRPr lang="en-US" altLang="ko-KR" sz="1400" b="1" dirty="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431679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/>
              <a:t>22/24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29689" y="392194"/>
            <a:ext cx="40446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2500" dirty="0">
                <a:solidFill>
                  <a:schemeClr val="bg1"/>
                </a:solidFill>
                <a:latin typeface="+mj-ea"/>
                <a:ea typeface="+mj-ea"/>
              </a:rPr>
              <a:t>Ⅳ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F320E47-9940-CFA9-2705-373B2CEF91EF}"/>
              </a:ext>
            </a:extLst>
          </p:cNvPr>
          <p:cNvSpPr txBox="1"/>
          <p:nvPr/>
        </p:nvSpPr>
        <p:spPr>
          <a:xfrm>
            <a:off x="1230502" y="440621"/>
            <a:ext cx="314755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ko-KR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Results</a:t>
            </a:r>
            <a:endParaRPr kumimoji="0" lang="en-US" altLang="ko-KR" sz="1500" b="1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210E29E-DBC1-CFCA-241E-FAC237E791D3}"/>
              </a:ext>
            </a:extLst>
          </p:cNvPr>
          <p:cNvSpPr txBox="1"/>
          <p:nvPr/>
        </p:nvSpPr>
        <p:spPr>
          <a:xfrm>
            <a:off x="4992484" y="3108283"/>
            <a:ext cx="451721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+mj-ea"/>
                <a:ea typeface="+mj-ea"/>
              </a:rPr>
              <a:t>CMMA, FMMA</a:t>
            </a:r>
            <a:r>
              <a:rPr lang="ko-KR" altLang="en-US" sz="1400" dirty="0">
                <a:latin typeface="+mj-ea"/>
                <a:ea typeface="+mj-ea"/>
              </a:rPr>
              <a:t>로 분리하여 시각화</a:t>
            </a:r>
            <a:endParaRPr lang="en-US" altLang="ko-KR" sz="1400" dirty="0">
              <a:latin typeface="+mj-ea"/>
              <a:ea typeface="+mj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400" dirty="0">
              <a:latin typeface="+mj-ea"/>
              <a:ea typeface="+mj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+mj-ea"/>
                <a:ea typeface="+mj-ea"/>
              </a:rPr>
              <a:t>FMMA – </a:t>
            </a:r>
            <a:r>
              <a:rPr lang="ko-KR" altLang="en-US" sz="1400" dirty="0">
                <a:latin typeface="+mj-ea"/>
                <a:ea typeface="+mj-ea"/>
              </a:rPr>
              <a:t>기울기변화 더 적게 </a:t>
            </a:r>
            <a:r>
              <a:rPr lang="ko-KR" altLang="en-US" sz="1400" dirty="0" err="1">
                <a:latin typeface="+mj-ea"/>
                <a:ea typeface="+mj-ea"/>
              </a:rPr>
              <a:t>일어남</a:t>
            </a:r>
            <a:endParaRPr lang="en-US" altLang="ko-KR" sz="1400" dirty="0">
              <a:latin typeface="+mj-ea"/>
              <a:ea typeface="+mj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400" dirty="0">
              <a:latin typeface="+mj-ea"/>
              <a:ea typeface="+mj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+mj-ea"/>
                <a:ea typeface="+mj-ea"/>
              </a:rPr>
              <a:t>Fuzzy data - Sky cover</a:t>
            </a:r>
            <a:r>
              <a:rPr lang="ko-KR" altLang="en-US" sz="1400" dirty="0">
                <a:latin typeface="+mj-ea"/>
                <a:ea typeface="+mj-ea"/>
              </a:rPr>
              <a:t>값이 증가할 때</a:t>
            </a:r>
            <a:r>
              <a:rPr lang="en-US" altLang="ko-KR" sz="1400" dirty="0">
                <a:latin typeface="+mj-ea"/>
                <a:ea typeface="+mj-ea"/>
              </a:rPr>
              <a:t>, </a:t>
            </a:r>
            <a:r>
              <a:rPr lang="ko-KR" altLang="en-US" sz="1400" dirty="0">
                <a:latin typeface="+mj-ea"/>
                <a:ea typeface="+mj-ea"/>
              </a:rPr>
              <a:t>조건부 간접효과의 기울기 변화가 덜 민감</a:t>
            </a:r>
            <a:endParaRPr lang="en-US" altLang="ko-KR" sz="1400" dirty="0">
              <a:latin typeface="+mj-ea"/>
              <a:ea typeface="+mj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400" dirty="0">
              <a:latin typeface="+mj-ea"/>
              <a:ea typeface="+mj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+mj-ea"/>
                <a:ea typeface="+mj-ea"/>
              </a:rPr>
              <a:t>Crisp data – </a:t>
            </a:r>
            <a:r>
              <a:rPr lang="ko-KR" altLang="en-US" sz="1400" dirty="0">
                <a:latin typeface="+mj-ea"/>
                <a:ea typeface="+mj-ea"/>
              </a:rPr>
              <a:t>조건부 간접효과의 조절효과가 과장되어 분석됨</a:t>
            </a: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7AED2043-68DF-0527-7497-51D6B4444730}"/>
              </a:ext>
            </a:extLst>
          </p:cNvPr>
          <p:cNvGrpSpPr/>
          <p:nvPr/>
        </p:nvGrpSpPr>
        <p:grpSpPr>
          <a:xfrm>
            <a:off x="476277" y="1487670"/>
            <a:ext cx="4152624" cy="4978136"/>
            <a:chOff x="629689" y="1152144"/>
            <a:chExt cx="4152624" cy="4978136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A752A694-64BD-1C82-1FAD-B3AA985E0C57}"/>
                </a:ext>
              </a:extLst>
            </p:cNvPr>
            <p:cNvGrpSpPr/>
            <p:nvPr/>
          </p:nvGrpSpPr>
          <p:grpSpPr>
            <a:xfrm>
              <a:off x="629689" y="1152144"/>
              <a:ext cx="4152624" cy="4978136"/>
              <a:chOff x="1320364" y="2947581"/>
              <a:chExt cx="7340074" cy="3172299"/>
            </a:xfrm>
          </p:grpSpPr>
          <p:sp>
            <p:nvSpPr>
              <p:cNvPr id="11" name="대각선 방향의 모서리가 둥근 사각형 21">
                <a:extLst>
                  <a:ext uri="{FF2B5EF4-FFF2-40B4-BE49-F238E27FC236}">
                    <a16:creationId xmlns:a16="http://schemas.microsoft.com/office/drawing/2014/main" id="{5413D1F7-3A19-6337-1084-1CD2F1B7A4E0}"/>
                  </a:ext>
                </a:extLst>
              </p:cNvPr>
              <p:cNvSpPr/>
              <p:nvPr/>
            </p:nvSpPr>
            <p:spPr>
              <a:xfrm>
                <a:off x="1320364" y="2947581"/>
                <a:ext cx="7340074" cy="3172299"/>
              </a:xfrm>
              <a:prstGeom prst="round2DiagRect">
                <a:avLst>
                  <a:gd name="adj1" fmla="val 9761"/>
                  <a:gd name="adj2" fmla="val 0"/>
                </a:avLst>
              </a:prstGeom>
              <a:solidFill>
                <a:schemeClr val="bg1"/>
              </a:solidFill>
              <a:ln w="12700">
                <a:solidFill>
                  <a:srgbClr val="51626F"/>
                </a:solidFill>
              </a:ln>
              <a:effectLst>
                <a:outerShdw blurRad="50800" dist="101600" dir="2700000" algn="tl" rotWithShape="0">
                  <a:srgbClr val="DDD7CA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직각 삼각형 11">
                <a:extLst>
                  <a:ext uri="{FF2B5EF4-FFF2-40B4-BE49-F238E27FC236}">
                    <a16:creationId xmlns:a16="http://schemas.microsoft.com/office/drawing/2014/main" id="{8EE94BCD-54A0-7049-2A1B-4359F886578C}"/>
                  </a:ext>
                </a:extLst>
              </p:cNvPr>
              <p:cNvSpPr/>
              <p:nvPr/>
            </p:nvSpPr>
            <p:spPr>
              <a:xfrm rot="10800000">
                <a:off x="8381551" y="2947581"/>
                <a:ext cx="274489" cy="274489"/>
              </a:xfrm>
              <a:prstGeom prst="rtTriangle">
                <a:avLst/>
              </a:prstGeom>
              <a:solidFill>
                <a:srgbClr val="51626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직각 삼각형 25">
                <a:extLst>
                  <a:ext uri="{FF2B5EF4-FFF2-40B4-BE49-F238E27FC236}">
                    <a16:creationId xmlns:a16="http://schemas.microsoft.com/office/drawing/2014/main" id="{77896605-8124-4FFC-6B61-60A34C5FAF3C}"/>
                  </a:ext>
                </a:extLst>
              </p:cNvPr>
              <p:cNvSpPr/>
              <p:nvPr/>
            </p:nvSpPr>
            <p:spPr>
              <a:xfrm>
                <a:off x="1320364" y="5845391"/>
                <a:ext cx="274489" cy="274489"/>
              </a:xfrm>
              <a:prstGeom prst="rtTriangle">
                <a:avLst/>
              </a:prstGeom>
              <a:solidFill>
                <a:srgbClr val="51626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63B3355C-109E-F8DF-61F1-5338E0F50DB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48563" y="1348714"/>
              <a:ext cx="3441725" cy="4570674"/>
            </a:xfrm>
            <a:prstGeom prst="rect">
              <a:avLst/>
            </a:prstGeom>
          </p:spPr>
        </p:pic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679D4F0-0F79-BC0F-6722-EA07B8A32429}"/>
              </a:ext>
            </a:extLst>
          </p:cNvPr>
          <p:cNvGrpSpPr/>
          <p:nvPr/>
        </p:nvGrpSpPr>
        <p:grpSpPr>
          <a:xfrm>
            <a:off x="5867013" y="1543774"/>
            <a:ext cx="2890424" cy="1190281"/>
            <a:chOff x="5383339" y="1801368"/>
            <a:chExt cx="3165343" cy="1239964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772EC51A-145A-F967-ECCC-332D2468AE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83339" y="2079307"/>
              <a:ext cx="1374077" cy="962025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C8F9698A-DA85-A181-40D5-CEC8294ADE3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62807" y="2079307"/>
              <a:ext cx="1285875" cy="962025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91254DC-1CD6-15CC-1939-DC7BF7A722E2}"/>
                </a:ext>
              </a:extLst>
            </p:cNvPr>
            <p:cNvSpPr txBox="1"/>
            <p:nvPr/>
          </p:nvSpPr>
          <p:spPr>
            <a:xfrm>
              <a:off x="5769864" y="1801368"/>
              <a:ext cx="85953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CMMA</a:t>
              </a:r>
              <a:endPara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425243F-7B3A-89D1-6F8B-7F3A7C97D743}"/>
                </a:ext>
              </a:extLst>
            </p:cNvPr>
            <p:cNvSpPr txBox="1"/>
            <p:nvPr/>
          </p:nvSpPr>
          <p:spPr>
            <a:xfrm>
              <a:off x="7616951" y="1801368"/>
              <a:ext cx="85953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FMMA</a:t>
              </a:r>
              <a:endPara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0DC1E9CF-194A-D587-8CB3-6804C8F50A6A}"/>
              </a:ext>
            </a:extLst>
          </p:cNvPr>
          <p:cNvSpPr/>
          <p:nvPr/>
        </p:nvSpPr>
        <p:spPr>
          <a:xfrm>
            <a:off x="5065776" y="2075688"/>
            <a:ext cx="609212" cy="457200"/>
          </a:xfrm>
          <a:prstGeom prst="rightArrow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2CFC99F0-51B9-0129-A930-8234B3B13E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29141" y="1855044"/>
            <a:ext cx="275484" cy="276752"/>
          </a:xfrm>
          <a:prstGeom prst="rect">
            <a:avLst/>
          </a:prstGeom>
        </p:spPr>
      </p:pic>
      <p:grpSp>
        <p:nvGrpSpPr>
          <p:cNvPr id="27" name="그룹 26">
            <a:extLst>
              <a:ext uri="{FF2B5EF4-FFF2-40B4-BE49-F238E27FC236}">
                <a16:creationId xmlns:a16="http://schemas.microsoft.com/office/drawing/2014/main" id="{DBE1DCB9-CEAA-D006-6FAE-4B9891C3DFCD}"/>
              </a:ext>
            </a:extLst>
          </p:cNvPr>
          <p:cNvGrpSpPr/>
          <p:nvPr/>
        </p:nvGrpSpPr>
        <p:grpSpPr>
          <a:xfrm>
            <a:off x="1034155" y="994413"/>
            <a:ext cx="2989206" cy="438354"/>
            <a:chOff x="1500525" y="1452851"/>
            <a:chExt cx="4718143" cy="349204"/>
          </a:xfrm>
        </p:grpSpPr>
        <p:sp>
          <p:nvSpPr>
            <p:cNvPr id="28" name="순서도: 지연 27">
              <a:extLst>
                <a:ext uri="{FF2B5EF4-FFF2-40B4-BE49-F238E27FC236}">
                  <a16:creationId xmlns:a16="http://schemas.microsoft.com/office/drawing/2014/main" id="{147CDB9C-C755-234C-6692-FC71EF8CFFC9}"/>
                </a:ext>
              </a:extLst>
            </p:cNvPr>
            <p:cNvSpPr/>
            <p:nvPr/>
          </p:nvSpPr>
          <p:spPr>
            <a:xfrm rot="10800000">
              <a:off x="1500525" y="1452851"/>
              <a:ext cx="378618" cy="349204"/>
            </a:xfrm>
            <a:prstGeom prst="flowChartDelay">
              <a:avLst/>
            </a:prstGeom>
            <a:solidFill>
              <a:srgbClr val="51626F"/>
            </a:solidFill>
            <a:ln w="12700">
              <a:solidFill>
                <a:srgbClr val="51626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C6FE1C23-681B-5FD5-136C-53DB34D8818C}"/>
                </a:ext>
              </a:extLst>
            </p:cNvPr>
            <p:cNvSpPr/>
            <p:nvPr/>
          </p:nvSpPr>
          <p:spPr>
            <a:xfrm>
              <a:off x="1716051" y="1452852"/>
              <a:ext cx="4502617" cy="34920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44515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sz="14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+mj-ea"/>
                  <a:cs typeface="Times New Roman" panose="02020603050405020304" pitchFamily="18" charset="0"/>
                </a:rPr>
                <a:t>조절변수에 따른 조건부 간접효과 </a:t>
              </a:r>
              <a:endParaRPr lang="en-US" altLang="ko-KR" sz="1400" b="1" dirty="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5717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417221" y="3140334"/>
            <a:ext cx="439777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Conclusions</a:t>
            </a:r>
            <a:endParaRPr lang="ko-KR" altLang="en-US" sz="2500" b="1" spc="-150" dirty="0">
              <a:solidFill>
                <a:schemeClr val="bg1"/>
              </a:solidFill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303347" y="2939367"/>
            <a:ext cx="9511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b="1" dirty="0">
                <a:solidFill>
                  <a:srgbClr val="51626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Ⅴ</a:t>
            </a:r>
            <a:endParaRPr lang="ko-KR" altLang="en-US" sz="7200" b="1" dirty="0">
              <a:solidFill>
                <a:srgbClr val="51626F"/>
              </a:solidFill>
              <a:latin typeface="Bahnschrift SemiBold" panose="020B0502040204020203" pitchFamily="34" charset="0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599319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/>
              <a:t>24/24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29689" y="392194"/>
            <a:ext cx="40446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2500" b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Ⅴ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2221" y="3025514"/>
            <a:ext cx="904539" cy="904539"/>
          </a:xfrm>
          <a:prstGeom prst="rect">
            <a:avLst/>
          </a:prstGeom>
        </p:spPr>
      </p:pic>
      <p:sp>
        <p:nvSpPr>
          <p:cNvPr id="15" name="타원 14"/>
          <p:cNvSpPr/>
          <p:nvPr/>
        </p:nvSpPr>
        <p:spPr>
          <a:xfrm>
            <a:off x="3478648" y="2104010"/>
            <a:ext cx="2802274" cy="2802274"/>
          </a:xfrm>
          <a:prstGeom prst="ellipse">
            <a:avLst/>
          </a:prstGeom>
          <a:noFill/>
          <a:ln w="317500">
            <a:solidFill>
              <a:schemeClr val="tx2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207281" y="1872654"/>
            <a:ext cx="184731" cy="4140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endParaRPr lang="ko-KR" altLang="en-US" sz="1600" b="1" dirty="0">
              <a:solidFill>
                <a:srgbClr val="34506A"/>
              </a:solidFill>
              <a:latin typeface="+mj-ea"/>
              <a:ea typeface="+mj-ea"/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3204253" y="2053232"/>
            <a:ext cx="1238620" cy="1238620"/>
          </a:xfrm>
          <a:prstGeom prst="ellipse">
            <a:avLst/>
          </a:prstGeom>
          <a:solidFill>
            <a:srgbClr val="5162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5407098" y="2061064"/>
            <a:ext cx="1238620" cy="1238620"/>
          </a:xfrm>
          <a:prstGeom prst="ellipse">
            <a:avLst/>
          </a:prstGeom>
          <a:solidFill>
            <a:srgbClr val="E0DA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3204253" y="3754776"/>
            <a:ext cx="1238620" cy="1238620"/>
          </a:xfrm>
          <a:prstGeom prst="ellipse">
            <a:avLst/>
          </a:prstGeom>
          <a:solidFill>
            <a:srgbClr val="E0DA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5407098" y="3762608"/>
            <a:ext cx="1238620" cy="1238620"/>
          </a:xfrm>
          <a:prstGeom prst="ellipse">
            <a:avLst/>
          </a:prstGeom>
          <a:solidFill>
            <a:srgbClr val="5162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487432" y="2410932"/>
            <a:ext cx="662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1400" b="1" dirty="0">
                <a:solidFill>
                  <a:schemeClr val="bg1"/>
                </a:solidFill>
                <a:latin typeface="+mj-ea"/>
                <a:ea typeface="+mj-ea"/>
              </a:rPr>
              <a:t>분석 결과</a:t>
            </a:r>
            <a:endParaRPr kumimoji="0" lang="en-US" altLang="ko-KR" sz="14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336042" y="2410932"/>
            <a:ext cx="13807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400" dirty="0">
                <a:solidFill>
                  <a:srgbClr val="51626F"/>
                </a:solidFill>
                <a:latin typeface="+mj-ea"/>
                <a:ea typeface="+mj-ea"/>
              </a:rPr>
              <a:t>Crisp 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1400" dirty="0">
                <a:solidFill>
                  <a:srgbClr val="51626F"/>
                </a:solidFill>
                <a:latin typeface="+mj-ea"/>
                <a:ea typeface="+mj-ea"/>
              </a:rPr>
              <a:t>데이터</a:t>
            </a:r>
            <a:endParaRPr kumimoji="0" lang="en-US" altLang="ko-KR" sz="1400" dirty="0">
              <a:solidFill>
                <a:srgbClr val="51626F"/>
              </a:solidFill>
              <a:latin typeface="+mj-ea"/>
              <a:ea typeface="+mj-ea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434395" y="2356327"/>
            <a:ext cx="957617" cy="45719"/>
          </a:xfrm>
          <a:prstGeom prst="rect">
            <a:avLst/>
          </a:prstGeom>
          <a:solidFill>
            <a:srgbClr val="5162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325445" y="2430284"/>
            <a:ext cx="2802274" cy="6216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ko-KR" altLang="en-US" sz="1400" spc="-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대부분 기존방법과 유사한 결과</a:t>
            </a:r>
            <a:endParaRPr lang="en-US" altLang="ko-KR" sz="1400" spc="-5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  <a:p>
            <a:pPr marL="171450" indent="-171450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ko-KR" altLang="en-US" sz="1400" spc="-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몇몇 효과 유의미한 변화 확인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430980" y="4020115"/>
            <a:ext cx="957617" cy="46800"/>
          </a:xfrm>
          <a:prstGeom prst="rect">
            <a:avLst/>
          </a:prstGeom>
          <a:solidFill>
            <a:srgbClr val="C7BC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6891440" y="2309527"/>
            <a:ext cx="957617" cy="46800"/>
          </a:xfrm>
          <a:prstGeom prst="rect">
            <a:avLst/>
          </a:prstGeom>
          <a:solidFill>
            <a:srgbClr val="C7BC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ED57588-86A4-EBEB-EAF7-D6725108BAFA}"/>
              </a:ext>
            </a:extLst>
          </p:cNvPr>
          <p:cNvSpPr/>
          <p:nvPr/>
        </p:nvSpPr>
        <p:spPr>
          <a:xfrm>
            <a:off x="325445" y="4156059"/>
            <a:ext cx="2802274" cy="6216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ko-KR" altLang="en-US" sz="1400" spc="-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정보 손실 가능성 감소</a:t>
            </a:r>
            <a:endParaRPr lang="en-US" altLang="ko-KR" sz="1400" spc="-5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  <a:p>
            <a:pPr marL="171450" indent="-171450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ko-KR" altLang="en-US" sz="1400" spc="-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기존방법보다 효율적 </a:t>
            </a:r>
            <a:r>
              <a:rPr lang="en-US" altLang="ko-KR" sz="1400" spc="-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&amp; </a:t>
            </a:r>
            <a:r>
              <a:rPr lang="ko-KR" altLang="en-US" sz="1400" spc="-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논리적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126FD8B-5163-DC67-5155-94FC0239ED89}"/>
              </a:ext>
            </a:extLst>
          </p:cNvPr>
          <p:cNvSpPr/>
          <p:nvPr/>
        </p:nvSpPr>
        <p:spPr>
          <a:xfrm>
            <a:off x="6802832" y="2420042"/>
            <a:ext cx="3039160" cy="6216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ko-KR" altLang="en-US" sz="1400" spc="-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많은 정보들 손실 가능</a:t>
            </a:r>
            <a:endParaRPr lang="en-US" altLang="ko-KR" sz="1400" spc="-5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  <a:p>
            <a:pPr marL="171450" indent="-171450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ko-KR" altLang="en-US" sz="1400" spc="-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분석 시 과장</a:t>
            </a:r>
            <a:r>
              <a:rPr lang="en-US" altLang="ko-KR" sz="1400" spc="-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1400" spc="-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과소 혹은 왜곡 발생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300B97-628C-1B6E-1F1C-BB7D7B094384}"/>
              </a:ext>
            </a:extLst>
          </p:cNvPr>
          <p:cNvSpPr txBox="1"/>
          <p:nvPr/>
        </p:nvSpPr>
        <p:spPr>
          <a:xfrm>
            <a:off x="1230502" y="440621"/>
            <a:ext cx="314755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ko-KR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Conclusions</a:t>
            </a:r>
            <a:endParaRPr kumimoji="0" lang="en-US" altLang="ko-KR" sz="1500" b="1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7BEDB9-08BA-E505-505F-E658019F5C09}"/>
              </a:ext>
            </a:extLst>
          </p:cNvPr>
          <p:cNvSpPr txBox="1"/>
          <p:nvPr/>
        </p:nvSpPr>
        <p:spPr>
          <a:xfrm>
            <a:off x="3128223" y="4112476"/>
            <a:ext cx="13807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ko-KR" sz="1400" dirty="0">
                <a:solidFill>
                  <a:srgbClr val="51626F"/>
                </a:solidFill>
                <a:latin typeface="+mj-ea"/>
                <a:ea typeface="+mj-ea"/>
              </a:rPr>
              <a:t>Fuzzy</a:t>
            </a:r>
            <a:r>
              <a:rPr kumimoji="0" lang="en-US" altLang="ko-KR" sz="1400" dirty="0">
                <a:solidFill>
                  <a:srgbClr val="51626F"/>
                </a:solidFill>
                <a:latin typeface="+mj-ea"/>
                <a:ea typeface="+mj-ea"/>
              </a:rPr>
              <a:t> 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1400" dirty="0">
                <a:solidFill>
                  <a:srgbClr val="51626F"/>
                </a:solidFill>
                <a:latin typeface="+mj-ea"/>
                <a:ea typeface="+mj-ea"/>
              </a:rPr>
              <a:t>데이터</a:t>
            </a:r>
            <a:endParaRPr kumimoji="0" lang="en-US" altLang="ko-KR" sz="1400" dirty="0">
              <a:solidFill>
                <a:srgbClr val="51626F"/>
              </a:solidFill>
              <a:latin typeface="+mj-ea"/>
              <a:ea typeface="+mj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4E4E3C-08AF-E8F7-9586-3B1C1DF41A64}"/>
              </a:ext>
            </a:extLst>
          </p:cNvPr>
          <p:cNvSpPr txBox="1"/>
          <p:nvPr/>
        </p:nvSpPr>
        <p:spPr>
          <a:xfrm>
            <a:off x="5586984" y="4120308"/>
            <a:ext cx="8724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1400" b="1" dirty="0">
                <a:solidFill>
                  <a:schemeClr val="bg1"/>
                </a:solidFill>
                <a:latin typeface="+mj-ea"/>
                <a:ea typeface="+mj-ea"/>
              </a:rPr>
              <a:t> 데이터</a:t>
            </a:r>
            <a:endParaRPr kumimoji="0" lang="en-US" altLang="ko-KR" sz="1400" b="1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ko-KR" altLang="en-US" sz="1400" b="1" dirty="0">
                <a:solidFill>
                  <a:schemeClr val="bg1"/>
                </a:solidFill>
                <a:latin typeface="+mj-ea"/>
                <a:ea typeface="+mj-ea"/>
              </a:rPr>
              <a:t>확장</a:t>
            </a:r>
            <a:endParaRPr kumimoji="0" lang="en-US" altLang="ko-KR" sz="14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1B708D2-7532-1429-6582-4DFF2676345A}"/>
              </a:ext>
            </a:extLst>
          </p:cNvPr>
          <p:cNvSpPr/>
          <p:nvPr/>
        </p:nvSpPr>
        <p:spPr>
          <a:xfrm>
            <a:off x="7678661" y="3669553"/>
            <a:ext cx="184731" cy="4140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endParaRPr lang="ko-KR" altLang="en-US" sz="1600" b="1" dirty="0">
              <a:solidFill>
                <a:srgbClr val="34506A"/>
              </a:solidFill>
              <a:latin typeface="+mj-ea"/>
              <a:ea typeface="+mj-ea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6E1A72BF-D3ED-2DFB-DA1C-D14ED3F7208F}"/>
              </a:ext>
            </a:extLst>
          </p:cNvPr>
          <p:cNvSpPr/>
          <p:nvPr/>
        </p:nvSpPr>
        <p:spPr>
          <a:xfrm>
            <a:off x="6905775" y="4061786"/>
            <a:ext cx="957617" cy="45719"/>
          </a:xfrm>
          <a:prstGeom prst="rect">
            <a:avLst/>
          </a:prstGeom>
          <a:solidFill>
            <a:srgbClr val="5162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395D325A-76ED-2F53-BA3A-442DD677284D}"/>
              </a:ext>
            </a:extLst>
          </p:cNvPr>
          <p:cNvSpPr/>
          <p:nvPr/>
        </p:nvSpPr>
        <p:spPr>
          <a:xfrm>
            <a:off x="6796825" y="4135743"/>
            <a:ext cx="2802274" cy="6216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ko-KR" altLang="en-US" sz="1400" spc="-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다양한 분야의 분석 확장 가능</a:t>
            </a:r>
            <a:endParaRPr lang="en-US" altLang="ko-KR" sz="1400" spc="-5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  <a:p>
            <a:pPr marL="171450" indent="-171450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ko-KR" altLang="en-US" sz="1400" spc="-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실생활과 유사한 결과</a:t>
            </a:r>
            <a:endParaRPr lang="en-US" altLang="ko-KR" sz="1400" spc="-5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6233349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638AA78B-803B-F656-0BA9-8DD062517506}"/>
              </a:ext>
            </a:extLst>
          </p:cNvPr>
          <p:cNvCxnSpPr/>
          <p:nvPr/>
        </p:nvCxnSpPr>
        <p:spPr>
          <a:xfrm>
            <a:off x="5270617" y="2885616"/>
            <a:ext cx="3209244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7">
            <a:extLst>
              <a:ext uri="{FF2B5EF4-FFF2-40B4-BE49-F238E27FC236}">
                <a16:creationId xmlns:a16="http://schemas.microsoft.com/office/drawing/2014/main" id="{B8DFCF88-B1D4-7EE6-4B12-7F87F6C217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70618" y="3050984"/>
            <a:ext cx="320924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latinLnBrk="1">
              <a:spcBef>
                <a:spcPts val="1650"/>
              </a:spcBef>
              <a:buClr>
                <a:srgbClr val="838995"/>
              </a:buClr>
              <a:buFont typeface="Arial" panose="020B0604020202020204" pitchFamily="34" charset="0"/>
              <a:defRPr sz="2500">
                <a:solidFill>
                  <a:schemeClr val="tx1"/>
                </a:solidFill>
                <a:latin typeface="Corbel" panose="020B0503020204020204" pitchFamily="34" charset="0"/>
                <a:ea typeface="맑은 고딕" panose="020B0503020000020004" pitchFamily="50" charset="-127"/>
                <a:cs typeface="Tahoma" panose="020B0604030504040204" pitchFamily="34" charset="0"/>
              </a:defRPr>
            </a:lvl1pPr>
            <a:lvl2pPr marL="742950" indent="-285750" latinLnBrk="1">
              <a:spcBef>
                <a:spcPts val="825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200">
                <a:solidFill>
                  <a:schemeClr val="tx1"/>
                </a:solidFill>
                <a:latin typeface="Corbel" panose="020B0503020204020204" pitchFamily="34" charset="0"/>
                <a:ea typeface="맑은 고딕" panose="020B0503020000020004" pitchFamily="50" charset="-127"/>
                <a:cs typeface="Tahoma" panose="020B0604030504040204" pitchFamily="34" charset="0"/>
              </a:defRPr>
            </a:lvl2pPr>
            <a:lvl3pPr marL="1143000" indent="-228600" latinLnBrk="1">
              <a:spcBef>
                <a:spcPts val="825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200">
                <a:solidFill>
                  <a:schemeClr val="tx1"/>
                </a:solidFill>
                <a:latin typeface="Corbel" panose="020B0503020204020204" pitchFamily="34" charset="0"/>
                <a:ea typeface="맑은 고딕" panose="020B0503020000020004" pitchFamily="50" charset="-127"/>
                <a:cs typeface="Tahoma" panose="020B0604030504040204" pitchFamily="34" charset="0"/>
              </a:defRPr>
            </a:lvl3pPr>
            <a:lvl4pPr marL="1600200" indent="-228600" latinLnBrk="1">
              <a:spcBef>
                <a:spcPts val="825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200">
                <a:solidFill>
                  <a:schemeClr val="tx1"/>
                </a:solidFill>
                <a:latin typeface="Corbel" panose="020B0503020204020204" pitchFamily="34" charset="0"/>
                <a:ea typeface="맑은 고딕" panose="020B0503020000020004" pitchFamily="50" charset="-127"/>
                <a:cs typeface="Tahoma" panose="020B0604030504040204" pitchFamily="34" charset="0"/>
              </a:defRPr>
            </a:lvl4pPr>
            <a:lvl5pPr marL="2057400" indent="-228600" latinLnBrk="1">
              <a:spcBef>
                <a:spcPts val="825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200">
                <a:solidFill>
                  <a:schemeClr val="tx1"/>
                </a:solidFill>
                <a:latin typeface="Corbel" panose="020B0503020204020204" pitchFamily="34" charset="0"/>
                <a:ea typeface="맑은 고딕" panose="020B0503020000020004" pitchFamily="50" charset="-127"/>
                <a:cs typeface="Tahoma" panose="020B0604030504040204" pitchFamily="34" charset="0"/>
              </a:defRPr>
            </a:lvl5pPr>
            <a:lvl6pPr marL="2514600" indent="-228600" defTabSz="1543050" eaLnBrk="0" fontAlgn="base" hangingPunct="0">
              <a:spcBef>
                <a:spcPts val="825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2200">
                <a:solidFill>
                  <a:schemeClr val="tx1"/>
                </a:solidFill>
                <a:latin typeface="Corbel" panose="020B0503020204020204" pitchFamily="34" charset="0"/>
                <a:ea typeface="맑은 고딕" panose="020B0503020000020004" pitchFamily="50" charset="-127"/>
                <a:cs typeface="Tahoma" panose="020B0604030504040204" pitchFamily="34" charset="0"/>
              </a:defRPr>
            </a:lvl6pPr>
            <a:lvl7pPr marL="2971800" indent="-228600" defTabSz="1543050" eaLnBrk="0" fontAlgn="base" hangingPunct="0">
              <a:spcBef>
                <a:spcPts val="825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2200">
                <a:solidFill>
                  <a:schemeClr val="tx1"/>
                </a:solidFill>
                <a:latin typeface="Corbel" panose="020B0503020204020204" pitchFamily="34" charset="0"/>
                <a:ea typeface="맑은 고딕" panose="020B0503020000020004" pitchFamily="50" charset="-127"/>
                <a:cs typeface="Tahoma" panose="020B0604030504040204" pitchFamily="34" charset="0"/>
              </a:defRPr>
            </a:lvl7pPr>
            <a:lvl8pPr marL="3429000" indent="-228600" defTabSz="1543050" eaLnBrk="0" fontAlgn="base" hangingPunct="0">
              <a:spcBef>
                <a:spcPts val="825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2200">
                <a:solidFill>
                  <a:schemeClr val="tx1"/>
                </a:solidFill>
                <a:latin typeface="Corbel" panose="020B0503020204020204" pitchFamily="34" charset="0"/>
                <a:ea typeface="맑은 고딕" panose="020B0503020000020004" pitchFamily="50" charset="-127"/>
                <a:cs typeface="Tahoma" panose="020B0604030504040204" pitchFamily="34" charset="0"/>
              </a:defRPr>
            </a:lvl8pPr>
            <a:lvl9pPr marL="3886200" indent="-228600" defTabSz="1543050" eaLnBrk="0" fontAlgn="base" hangingPunct="0">
              <a:spcBef>
                <a:spcPts val="825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2200">
                <a:solidFill>
                  <a:schemeClr val="tx1"/>
                </a:solidFill>
                <a:latin typeface="Corbel" panose="020B0503020204020204" pitchFamily="34" charset="0"/>
                <a:ea typeface="맑은 고딕" panose="020B0503020000020004" pitchFamily="50" charset="-127"/>
                <a:cs typeface="Tahoma" panose="020B0604030504040204" pitchFamily="34" charset="0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2700" b="1" i="0" u="none" strike="noStrike" kern="1200" cap="none" spc="-150" normalizeH="0" baseline="0" noProof="0" dirty="0">
                <a:ln>
                  <a:noFill/>
                </a:ln>
                <a:solidFill>
                  <a:srgbClr val="333D4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ahoma" panose="020B0604030504040204" pitchFamily="34" charset="0"/>
              </a:rPr>
              <a:t>감 사 합 </a:t>
            </a:r>
            <a:r>
              <a:rPr kumimoji="0" lang="ko-KR" altLang="en-US" sz="2700" b="1" i="0" u="none" strike="noStrike" kern="1200" cap="none" spc="-150" normalizeH="0" baseline="0" noProof="0" dirty="0" err="1">
                <a:ln>
                  <a:noFill/>
                </a:ln>
                <a:solidFill>
                  <a:srgbClr val="333D4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ahoma" panose="020B0604030504040204" pitchFamily="34" charset="0"/>
              </a:rPr>
              <a:t>니</a:t>
            </a:r>
            <a:r>
              <a:rPr kumimoji="0" lang="ko-KR" altLang="en-US" sz="2700" b="1" i="0" u="none" strike="noStrike" kern="1200" cap="none" spc="-150" normalizeH="0" baseline="0" noProof="0" dirty="0">
                <a:ln>
                  <a:noFill/>
                </a:ln>
                <a:solidFill>
                  <a:srgbClr val="333D4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ahoma" panose="020B0604030504040204" pitchFamily="34" charset="0"/>
              </a:rPr>
              <a:t> 다</a:t>
            </a:r>
            <a:endParaRPr kumimoji="0" lang="en-US" altLang="ko-KR" sz="2700" b="1" i="0" u="none" strike="noStrike" kern="1200" cap="none" spc="-150" normalizeH="0" baseline="0" noProof="0" dirty="0">
              <a:ln>
                <a:noFill/>
              </a:ln>
              <a:solidFill>
                <a:srgbClr val="333D43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Tahoma" panose="020B060403050404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6BBF7BA-7EAA-1F26-524E-B1A376F46ED9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73758" y="6182267"/>
            <a:ext cx="450563" cy="45056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01F4B4A-A75E-A7A0-26D2-104277846412}"/>
              </a:ext>
            </a:extLst>
          </p:cNvPr>
          <p:cNvSpPr txBox="1"/>
          <p:nvPr/>
        </p:nvSpPr>
        <p:spPr>
          <a:xfrm>
            <a:off x="5543871" y="6252885"/>
            <a:ext cx="49627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51626F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Department of Mathematics and Statistics, Sejong University</a:t>
            </a:r>
            <a:endParaRPr lang="ko-KR" altLang="en-US" sz="1200" b="1" dirty="0">
              <a:solidFill>
                <a:srgbClr val="51626F"/>
              </a:solidFill>
              <a:latin typeface="Times New Roman" panose="02020603050405020304" pitchFamily="18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81449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17221" y="3140334"/>
            <a:ext cx="439777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Introduction</a:t>
            </a:r>
            <a:endParaRPr lang="ko-KR" altLang="en-US" sz="2500" b="1" spc="-150" dirty="0">
              <a:solidFill>
                <a:schemeClr val="bg1"/>
              </a:solidFill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303347" y="2939367"/>
            <a:ext cx="9511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b="1" dirty="0">
                <a:solidFill>
                  <a:srgbClr val="51626F"/>
                </a:solidFill>
                <a:latin typeface="Bahnschrift SemiBold" panose="020B0502040204020203" pitchFamily="34" charset="0"/>
                <a:ea typeface="맑은 고딕" panose="020B0503020000020004" pitchFamily="50" charset="-127"/>
              </a:rPr>
              <a:t>Ⅰ</a:t>
            </a:r>
            <a:endParaRPr lang="ko-KR" altLang="en-US" sz="7200" b="1" dirty="0">
              <a:solidFill>
                <a:srgbClr val="51626F"/>
              </a:solidFill>
              <a:latin typeface="Bahnschrift SemiBold" panose="020B0502040204020203" pitchFamily="34" charset="0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794637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/>
              <a:t>3/24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29689" y="392194"/>
            <a:ext cx="40446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2500" dirty="0">
                <a:solidFill>
                  <a:schemeClr val="bg1"/>
                </a:solidFill>
                <a:latin typeface="+mj-ea"/>
                <a:ea typeface="+mj-ea"/>
              </a:rPr>
              <a:t>Ⅰ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230502" y="440621"/>
            <a:ext cx="314755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ko-KR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Introduction</a:t>
            </a:r>
            <a:endParaRPr kumimoji="0" lang="en-US" altLang="ko-KR" sz="1500" b="1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511739" y="910393"/>
            <a:ext cx="8928847" cy="5800848"/>
            <a:chOff x="1166944" y="1603079"/>
            <a:chExt cx="7593878" cy="4559182"/>
          </a:xfrm>
        </p:grpSpPr>
        <p:sp>
          <p:nvSpPr>
            <p:cNvPr id="7" name="모서리가 둥근 직사각형 6"/>
            <p:cNvSpPr/>
            <p:nvPr/>
          </p:nvSpPr>
          <p:spPr>
            <a:xfrm>
              <a:off x="1166944" y="1603079"/>
              <a:ext cx="7593877" cy="563818"/>
            </a:xfrm>
            <a:prstGeom prst="roundRect">
              <a:avLst>
                <a:gd name="adj" fmla="val 34577"/>
              </a:avLst>
            </a:prstGeom>
            <a:solidFill>
              <a:srgbClr val="E0DACE"/>
            </a:solidFill>
            <a:ln w="1651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모서리가 둥근 직사각형 8"/>
            <p:cNvSpPr/>
            <p:nvPr/>
          </p:nvSpPr>
          <p:spPr>
            <a:xfrm>
              <a:off x="1166945" y="1616306"/>
              <a:ext cx="7593877" cy="4545955"/>
            </a:xfrm>
            <a:prstGeom prst="roundRect">
              <a:avLst>
                <a:gd name="adj" fmla="val 4486"/>
              </a:avLst>
            </a:prstGeom>
            <a:noFill/>
            <a:ln w="16510">
              <a:solidFill>
                <a:srgbClr val="C7BC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AutoShape 3"/>
          <p:cNvSpPr>
            <a:spLocks noChangeAspect="1" noChangeArrowheads="1" noTextEdit="1"/>
          </p:cNvSpPr>
          <p:nvPr/>
        </p:nvSpPr>
        <p:spPr bwMode="auto">
          <a:xfrm>
            <a:off x="1629342" y="2914413"/>
            <a:ext cx="6693642" cy="32237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+mj-ea"/>
              <a:ea typeface="+mj-ea"/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E9474F37-7F5B-14BB-9EB4-D35D09F12B2C}"/>
              </a:ext>
            </a:extLst>
          </p:cNvPr>
          <p:cNvSpPr txBox="1"/>
          <p:nvPr/>
        </p:nvSpPr>
        <p:spPr>
          <a:xfrm>
            <a:off x="770801" y="6465020"/>
            <a:ext cx="47222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http://www.epj.co.kr/news/articleView.html?idxno=31848</a:t>
            </a:r>
            <a:endParaRPr lang="ko-KR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53" name="그룹 152">
            <a:extLst>
              <a:ext uri="{FF2B5EF4-FFF2-40B4-BE49-F238E27FC236}">
                <a16:creationId xmlns:a16="http://schemas.microsoft.com/office/drawing/2014/main" id="{6EC71DE6-C069-0A33-F670-E5F1505BC74F}"/>
              </a:ext>
            </a:extLst>
          </p:cNvPr>
          <p:cNvGrpSpPr/>
          <p:nvPr/>
        </p:nvGrpSpPr>
        <p:grpSpPr>
          <a:xfrm>
            <a:off x="831921" y="2127381"/>
            <a:ext cx="4466220" cy="3378669"/>
            <a:chOff x="838202" y="1829824"/>
            <a:chExt cx="4466220" cy="3378669"/>
          </a:xfrm>
        </p:grpSpPr>
        <p:grpSp>
          <p:nvGrpSpPr>
            <p:cNvPr id="148" name="그룹 147">
              <a:extLst>
                <a:ext uri="{FF2B5EF4-FFF2-40B4-BE49-F238E27FC236}">
                  <a16:creationId xmlns:a16="http://schemas.microsoft.com/office/drawing/2014/main" id="{3DD5F4C5-098B-DF25-71D2-C1EEEFDBB4C1}"/>
                </a:ext>
              </a:extLst>
            </p:cNvPr>
            <p:cNvGrpSpPr/>
            <p:nvPr/>
          </p:nvGrpSpPr>
          <p:grpSpPr>
            <a:xfrm>
              <a:off x="838202" y="1829824"/>
              <a:ext cx="4466220" cy="3378669"/>
              <a:chOff x="831921" y="1829825"/>
              <a:chExt cx="5398550" cy="3630164"/>
            </a:xfrm>
          </p:grpSpPr>
          <p:grpSp>
            <p:nvGrpSpPr>
              <p:cNvPr id="141" name="그룹 140">
                <a:extLst>
                  <a:ext uri="{FF2B5EF4-FFF2-40B4-BE49-F238E27FC236}">
                    <a16:creationId xmlns:a16="http://schemas.microsoft.com/office/drawing/2014/main" id="{EEB0906B-2D4C-21D1-A306-EB0060F3B7D0}"/>
                  </a:ext>
                </a:extLst>
              </p:cNvPr>
              <p:cNvGrpSpPr/>
              <p:nvPr/>
            </p:nvGrpSpPr>
            <p:grpSpPr>
              <a:xfrm>
                <a:off x="831921" y="1829825"/>
                <a:ext cx="5398550" cy="3630164"/>
                <a:chOff x="5118848" y="2157564"/>
                <a:chExt cx="3940216" cy="2079771"/>
              </a:xfrm>
            </p:grpSpPr>
            <p:sp>
              <p:nvSpPr>
                <p:cNvPr id="143" name="대각선 방향의 모서리가 둥근 사각형 21">
                  <a:extLst>
                    <a:ext uri="{FF2B5EF4-FFF2-40B4-BE49-F238E27FC236}">
                      <a16:creationId xmlns:a16="http://schemas.microsoft.com/office/drawing/2014/main" id="{7A4D0E34-733C-3046-5053-B99C938C91C3}"/>
                    </a:ext>
                  </a:extLst>
                </p:cNvPr>
                <p:cNvSpPr/>
                <p:nvPr/>
              </p:nvSpPr>
              <p:spPr>
                <a:xfrm>
                  <a:off x="5118848" y="2157564"/>
                  <a:ext cx="3940216" cy="2079771"/>
                </a:xfrm>
                <a:prstGeom prst="round2DiagRect">
                  <a:avLst>
                    <a:gd name="adj1" fmla="val 9761"/>
                    <a:gd name="adj2" fmla="val 0"/>
                  </a:avLst>
                </a:prstGeom>
                <a:solidFill>
                  <a:schemeClr val="bg1"/>
                </a:solidFill>
                <a:ln w="12700">
                  <a:solidFill>
                    <a:srgbClr val="51626F"/>
                  </a:solidFill>
                </a:ln>
                <a:effectLst>
                  <a:outerShdw blurRad="50800" dist="101600" dir="2700000" algn="tl" rotWithShape="0">
                    <a:srgbClr val="DDD7CA"/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4" name="직각 삼각형 143">
                  <a:extLst>
                    <a:ext uri="{FF2B5EF4-FFF2-40B4-BE49-F238E27FC236}">
                      <a16:creationId xmlns:a16="http://schemas.microsoft.com/office/drawing/2014/main" id="{8C83D26D-21DF-01E2-5E93-E157335E9DE8}"/>
                    </a:ext>
                  </a:extLst>
                </p:cNvPr>
                <p:cNvSpPr/>
                <p:nvPr/>
              </p:nvSpPr>
              <p:spPr>
                <a:xfrm rot="10800000">
                  <a:off x="8909355" y="2157564"/>
                  <a:ext cx="147348" cy="179956"/>
                </a:xfrm>
                <a:prstGeom prst="rtTriangle">
                  <a:avLst/>
                </a:prstGeom>
                <a:solidFill>
                  <a:srgbClr val="51626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5" name="직각 삼각형 144">
                  <a:extLst>
                    <a:ext uri="{FF2B5EF4-FFF2-40B4-BE49-F238E27FC236}">
                      <a16:creationId xmlns:a16="http://schemas.microsoft.com/office/drawing/2014/main" id="{62DE83A1-8B10-05DF-F5CF-848BDB3BDC40}"/>
                    </a:ext>
                  </a:extLst>
                </p:cNvPr>
                <p:cNvSpPr/>
                <p:nvPr/>
              </p:nvSpPr>
              <p:spPr>
                <a:xfrm>
                  <a:off x="5118848" y="4057379"/>
                  <a:ext cx="147348" cy="179956"/>
                </a:xfrm>
                <a:prstGeom prst="rtTriangle">
                  <a:avLst/>
                </a:prstGeom>
                <a:solidFill>
                  <a:srgbClr val="51626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3D121A86-27A0-005E-ABCE-918501DF0B42}"/>
                  </a:ext>
                </a:extLst>
              </p:cNvPr>
              <p:cNvSpPr txBox="1"/>
              <p:nvPr/>
            </p:nvSpPr>
            <p:spPr>
              <a:xfrm>
                <a:off x="1029672" y="4910057"/>
                <a:ext cx="4783610" cy="2810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kumimoji="0" lang="en-US" altLang="ko-KR" sz="1100" b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</a:rPr>
                  <a:t>10</a:t>
                </a:r>
                <a:r>
                  <a:rPr kumimoji="0" lang="ko-KR" altLang="en-US" sz="1100" b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</a:rPr>
                  <a:t>차 전력수급기본계획 </a:t>
                </a:r>
                <a:r>
                  <a:rPr kumimoji="0" lang="en-US" altLang="ko-KR" sz="1100" b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</a:rPr>
                  <a:t>- </a:t>
                </a:r>
                <a:r>
                  <a:rPr kumimoji="0" lang="ko-KR" altLang="en-US" sz="1100" b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</a:rPr>
                  <a:t>연도별 전력 발전설비용량 비중</a:t>
                </a:r>
                <a:endParaRPr kumimoji="0" lang="en-US" altLang="ko-KR" sz="1100" b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endParaRPr>
              </a:p>
            </p:txBody>
          </p:sp>
          <p:pic>
            <p:nvPicPr>
              <p:cNvPr id="147" name="그림 146">
                <a:extLst>
                  <a:ext uri="{FF2B5EF4-FFF2-40B4-BE49-F238E27FC236}">
                    <a16:creationId xmlns:a16="http://schemas.microsoft.com/office/drawing/2014/main" id="{4613ABCE-97B7-6C1E-58D7-611B68208F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029672" y="1983867"/>
                <a:ext cx="5011733" cy="2878475"/>
              </a:xfrm>
              <a:prstGeom prst="rect">
                <a:avLst/>
              </a:prstGeom>
            </p:spPr>
          </p:pic>
        </p:grpSp>
        <p:sp>
          <p:nvSpPr>
            <p:cNvPr id="149" name="타원 148">
              <a:extLst>
                <a:ext uri="{FF2B5EF4-FFF2-40B4-BE49-F238E27FC236}">
                  <a16:creationId xmlns:a16="http://schemas.microsoft.com/office/drawing/2014/main" id="{9F110F7C-C4EF-4BFE-93B3-2752641DB8B6}"/>
                </a:ext>
              </a:extLst>
            </p:cNvPr>
            <p:cNvSpPr/>
            <p:nvPr/>
          </p:nvSpPr>
          <p:spPr>
            <a:xfrm>
              <a:off x="1132840" y="4064000"/>
              <a:ext cx="496501" cy="203200"/>
            </a:xfrm>
            <a:prstGeom prst="ellipse">
              <a:avLst/>
            </a:prstGeom>
            <a:noFill/>
            <a:ln w="222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0" name="타원 149">
              <a:extLst>
                <a:ext uri="{FF2B5EF4-FFF2-40B4-BE49-F238E27FC236}">
                  <a16:creationId xmlns:a16="http://schemas.microsoft.com/office/drawing/2014/main" id="{990535C3-C68C-ADFA-D7D9-B9003C8B46B4}"/>
                </a:ext>
              </a:extLst>
            </p:cNvPr>
            <p:cNvSpPr/>
            <p:nvPr/>
          </p:nvSpPr>
          <p:spPr>
            <a:xfrm>
              <a:off x="4581768" y="2025651"/>
              <a:ext cx="546151" cy="203200"/>
            </a:xfrm>
            <a:prstGeom prst="ellipse">
              <a:avLst/>
            </a:prstGeom>
            <a:noFill/>
            <a:ln w="222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1" name="타원 150">
              <a:extLst>
                <a:ext uri="{FF2B5EF4-FFF2-40B4-BE49-F238E27FC236}">
                  <a16:creationId xmlns:a16="http://schemas.microsoft.com/office/drawing/2014/main" id="{18059883-8137-B72F-D5DE-4CC844668734}"/>
                </a:ext>
              </a:extLst>
            </p:cNvPr>
            <p:cNvSpPr/>
            <p:nvPr/>
          </p:nvSpPr>
          <p:spPr>
            <a:xfrm>
              <a:off x="3495040" y="2914413"/>
              <a:ext cx="496501" cy="203200"/>
            </a:xfrm>
            <a:prstGeom prst="ellipse">
              <a:avLst/>
            </a:prstGeom>
            <a:noFill/>
            <a:ln w="222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2" name="타원 151">
              <a:extLst>
                <a:ext uri="{FF2B5EF4-FFF2-40B4-BE49-F238E27FC236}">
                  <a16:creationId xmlns:a16="http://schemas.microsoft.com/office/drawing/2014/main" id="{16670237-3021-ACAC-FDBF-B704AAA8EBD2}"/>
                </a:ext>
              </a:extLst>
            </p:cNvPr>
            <p:cNvSpPr/>
            <p:nvPr/>
          </p:nvSpPr>
          <p:spPr>
            <a:xfrm>
              <a:off x="2322609" y="3758370"/>
              <a:ext cx="496501" cy="203200"/>
            </a:xfrm>
            <a:prstGeom prst="ellipse">
              <a:avLst/>
            </a:prstGeom>
            <a:noFill/>
            <a:ln w="222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54" name="TextBox 153">
            <a:extLst>
              <a:ext uri="{FF2B5EF4-FFF2-40B4-BE49-F238E27FC236}">
                <a16:creationId xmlns:a16="http://schemas.microsoft.com/office/drawing/2014/main" id="{1AE949E9-E326-779A-B0B3-1511712F8921}"/>
              </a:ext>
            </a:extLst>
          </p:cNvPr>
          <p:cNvSpPr txBox="1"/>
          <p:nvPr/>
        </p:nvSpPr>
        <p:spPr>
          <a:xfrm>
            <a:off x="5611905" y="2672708"/>
            <a:ext cx="350849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+mn-ea"/>
              </a:rPr>
              <a:t>지속 가능한 신재생 에너지 개발 필수</a:t>
            </a:r>
            <a:endParaRPr lang="en-US" altLang="ko-KR" sz="1400" dirty="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400" dirty="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+mn-ea"/>
              </a:rPr>
              <a:t>신재생에너지 설비용량 비중</a:t>
            </a:r>
            <a:endParaRPr lang="en-US" altLang="ko-KR" sz="1400" dirty="0">
              <a:latin typeface="+mn-ea"/>
            </a:endParaRPr>
          </a:p>
          <a:p>
            <a:r>
              <a:rPr lang="en-US" altLang="ko-KR" sz="1400" dirty="0">
                <a:latin typeface="+mn-ea"/>
              </a:rPr>
              <a:t>   22.1%(2023) -&gt; 45.3%(2036)</a:t>
            </a:r>
          </a:p>
          <a:p>
            <a:endParaRPr lang="en-US" altLang="ko-KR" sz="1400" dirty="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+mn-ea"/>
              </a:rPr>
              <a:t>발전설비용량 </a:t>
            </a:r>
            <a:r>
              <a:rPr lang="en-US" altLang="ko-KR" sz="1400" dirty="0">
                <a:latin typeface="+mn-ea"/>
              </a:rPr>
              <a:t>: </a:t>
            </a:r>
            <a:r>
              <a:rPr lang="ko-KR" altLang="en-US" sz="1400" dirty="0">
                <a:latin typeface="+mn-ea"/>
              </a:rPr>
              <a:t>현재 설치되어 있는 전력 생산 설비로부터 만들어낼 수 있는 전력의 양</a:t>
            </a:r>
            <a:endParaRPr lang="en-US" altLang="ko-KR" sz="1400" dirty="0">
              <a:latin typeface="+mn-ea"/>
            </a:endParaRPr>
          </a:p>
          <a:p>
            <a:endParaRPr lang="en-US" altLang="ko-KR" sz="1400" dirty="0">
              <a:latin typeface="+mn-ea"/>
            </a:endParaRPr>
          </a:p>
          <a:p>
            <a:endParaRPr lang="ko-KR" altLang="en-US" sz="1400" dirty="0">
              <a:latin typeface="+mn-ea"/>
            </a:endParaRP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C04C2F4E-FD38-4E65-5338-551700C534B9}"/>
              </a:ext>
            </a:extLst>
          </p:cNvPr>
          <p:cNvSpPr txBox="1"/>
          <p:nvPr/>
        </p:nvSpPr>
        <p:spPr>
          <a:xfrm>
            <a:off x="920996" y="1141114"/>
            <a:ext cx="3147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ea typeface="+mj-ea"/>
              </a:rPr>
              <a:t>신재생 에너지</a:t>
            </a:r>
            <a:endParaRPr kumimoji="0" lang="en-US" altLang="ko-KR" b="1" dirty="0">
              <a:solidFill>
                <a:schemeClr val="tx1">
                  <a:lumMod val="65000"/>
                  <a:lumOff val="35000"/>
                </a:schemeClr>
              </a:solidFill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4530438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/>
              <a:t>4/24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29689" y="392194"/>
            <a:ext cx="40446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2500" dirty="0">
                <a:solidFill>
                  <a:schemeClr val="bg1"/>
                </a:solidFill>
                <a:latin typeface="+mj-ea"/>
                <a:ea typeface="+mj-ea"/>
              </a:rPr>
              <a:t>Ⅰ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230502" y="440621"/>
            <a:ext cx="314755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ko-KR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Introduction</a:t>
            </a:r>
            <a:endParaRPr kumimoji="0" lang="en-US" altLang="ko-KR" sz="1500" b="1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511739" y="910393"/>
            <a:ext cx="8928847" cy="5800848"/>
            <a:chOff x="1166944" y="1603079"/>
            <a:chExt cx="7593878" cy="4559182"/>
          </a:xfrm>
        </p:grpSpPr>
        <p:sp>
          <p:nvSpPr>
            <p:cNvPr id="7" name="모서리가 둥근 직사각형 6"/>
            <p:cNvSpPr/>
            <p:nvPr/>
          </p:nvSpPr>
          <p:spPr>
            <a:xfrm>
              <a:off x="1166944" y="1603079"/>
              <a:ext cx="7593877" cy="563818"/>
            </a:xfrm>
            <a:prstGeom prst="roundRect">
              <a:avLst>
                <a:gd name="adj" fmla="val 34577"/>
              </a:avLst>
            </a:prstGeom>
            <a:solidFill>
              <a:srgbClr val="E0DACE"/>
            </a:solidFill>
            <a:ln w="1651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모서리가 둥근 직사각형 8"/>
            <p:cNvSpPr/>
            <p:nvPr/>
          </p:nvSpPr>
          <p:spPr>
            <a:xfrm>
              <a:off x="1166945" y="1616306"/>
              <a:ext cx="7593877" cy="4545955"/>
            </a:xfrm>
            <a:prstGeom prst="roundRect">
              <a:avLst>
                <a:gd name="adj" fmla="val 4486"/>
              </a:avLst>
            </a:prstGeom>
            <a:noFill/>
            <a:ln w="16510">
              <a:solidFill>
                <a:srgbClr val="C7BC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AutoShape 3"/>
          <p:cNvSpPr>
            <a:spLocks noChangeAspect="1" noChangeArrowheads="1" noTextEdit="1"/>
          </p:cNvSpPr>
          <p:nvPr/>
        </p:nvSpPr>
        <p:spPr bwMode="auto">
          <a:xfrm>
            <a:off x="1629342" y="2914413"/>
            <a:ext cx="6693642" cy="32237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+mj-ea"/>
              <a:ea typeface="+mj-ea"/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E9474F37-7F5B-14BB-9EB4-D35D09F12B2C}"/>
              </a:ext>
            </a:extLst>
          </p:cNvPr>
          <p:cNvSpPr txBox="1"/>
          <p:nvPr/>
        </p:nvSpPr>
        <p:spPr>
          <a:xfrm>
            <a:off x="770801" y="6465020"/>
            <a:ext cx="47222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http://www.motie.go.kr/</a:t>
            </a:r>
            <a:endParaRPr lang="ko-KR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C04C2F4E-FD38-4E65-5338-551700C534B9}"/>
              </a:ext>
            </a:extLst>
          </p:cNvPr>
          <p:cNvSpPr txBox="1"/>
          <p:nvPr/>
        </p:nvSpPr>
        <p:spPr>
          <a:xfrm>
            <a:off x="920996" y="1141114"/>
            <a:ext cx="3147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ea typeface="+mj-ea"/>
              </a:rPr>
              <a:t>태양광 에너지</a:t>
            </a:r>
            <a:endParaRPr kumimoji="0" lang="en-US" altLang="ko-KR" b="1" dirty="0">
              <a:solidFill>
                <a:schemeClr val="tx1">
                  <a:lumMod val="65000"/>
                  <a:lumOff val="35000"/>
                </a:schemeClr>
              </a:solidFill>
              <a:ea typeface="+mj-ea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95FCA944-D1FA-B2B6-C509-BCCBFB2D9425}"/>
              </a:ext>
            </a:extLst>
          </p:cNvPr>
          <p:cNvGrpSpPr/>
          <p:nvPr/>
        </p:nvGrpSpPr>
        <p:grpSpPr>
          <a:xfrm>
            <a:off x="770801" y="2438400"/>
            <a:ext cx="4544085" cy="3021590"/>
            <a:chOff x="770801" y="2341312"/>
            <a:chExt cx="4966611" cy="3118678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12E8AAD8-53BF-E674-BFEE-64DA481A3A52}"/>
                </a:ext>
              </a:extLst>
            </p:cNvPr>
            <p:cNvGrpSpPr/>
            <p:nvPr/>
          </p:nvGrpSpPr>
          <p:grpSpPr>
            <a:xfrm>
              <a:off x="770801" y="2341312"/>
              <a:ext cx="4966611" cy="3118678"/>
              <a:chOff x="5118848" y="2157564"/>
              <a:chExt cx="3940216" cy="2079771"/>
            </a:xfrm>
          </p:grpSpPr>
          <p:sp>
            <p:nvSpPr>
              <p:cNvPr id="16" name="대각선 방향의 모서리가 둥근 사각형 21">
                <a:extLst>
                  <a:ext uri="{FF2B5EF4-FFF2-40B4-BE49-F238E27FC236}">
                    <a16:creationId xmlns:a16="http://schemas.microsoft.com/office/drawing/2014/main" id="{E44A8D8B-F3BB-4945-677C-A54E53F1C19F}"/>
                  </a:ext>
                </a:extLst>
              </p:cNvPr>
              <p:cNvSpPr/>
              <p:nvPr/>
            </p:nvSpPr>
            <p:spPr>
              <a:xfrm>
                <a:off x="5118848" y="2157564"/>
                <a:ext cx="3940216" cy="2079771"/>
              </a:xfrm>
              <a:prstGeom prst="round2DiagRect">
                <a:avLst>
                  <a:gd name="adj1" fmla="val 9761"/>
                  <a:gd name="adj2" fmla="val 0"/>
                </a:avLst>
              </a:prstGeom>
              <a:solidFill>
                <a:schemeClr val="bg1"/>
              </a:solidFill>
              <a:ln w="12700">
                <a:solidFill>
                  <a:srgbClr val="51626F"/>
                </a:solidFill>
              </a:ln>
              <a:effectLst>
                <a:outerShdw blurRad="50800" dist="101600" dir="2700000" algn="tl" rotWithShape="0">
                  <a:srgbClr val="DDD7CA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7" name="직각 삼각형 16">
                <a:extLst>
                  <a:ext uri="{FF2B5EF4-FFF2-40B4-BE49-F238E27FC236}">
                    <a16:creationId xmlns:a16="http://schemas.microsoft.com/office/drawing/2014/main" id="{EB9CD8F7-D2FA-A12E-35AB-B1D855033EAC}"/>
                  </a:ext>
                </a:extLst>
              </p:cNvPr>
              <p:cNvSpPr/>
              <p:nvPr/>
            </p:nvSpPr>
            <p:spPr>
              <a:xfrm rot="10800000">
                <a:off x="8909355" y="2157564"/>
                <a:ext cx="147348" cy="179956"/>
              </a:xfrm>
              <a:prstGeom prst="rtTriangle">
                <a:avLst/>
              </a:prstGeom>
              <a:solidFill>
                <a:srgbClr val="51626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직각 삼각형 17">
                <a:extLst>
                  <a:ext uri="{FF2B5EF4-FFF2-40B4-BE49-F238E27FC236}">
                    <a16:creationId xmlns:a16="http://schemas.microsoft.com/office/drawing/2014/main" id="{2094C09F-DC50-AFEA-A237-A3AD75C8CB1F}"/>
                  </a:ext>
                </a:extLst>
              </p:cNvPr>
              <p:cNvSpPr/>
              <p:nvPr/>
            </p:nvSpPr>
            <p:spPr>
              <a:xfrm>
                <a:off x="5118848" y="4057379"/>
                <a:ext cx="147348" cy="179956"/>
              </a:xfrm>
              <a:prstGeom prst="rtTriangle">
                <a:avLst/>
              </a:prstGeom>
              <a:solidFill>
                <a:srgbClr val="51626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081F06C-C932-F0A1-3D23-B1852577DE54}"/>
                </a:ext>
              </a:extLst>
            </p:cNvPr>
            <p:cNvSpPr txBox="1"/>
            <p:nvPr/>
          </p:nvSpPr>
          <p:spPr>
            <a:xfrm>
              <a:off x="920996" y="5016924"/>
              <a:ext cx="3328746" cy="2717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국내 신재생에너지원 비중 변화</a:t>
              </a:r>
              <a:endParaRPr kumimoji="0" lang="en-US" altLang="ko-KR" sz="11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endParaRP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5C4930E4-CA4E-AEEE-51E4-A629E9F8F6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20996" y="2583399"/>
              <a:ext cx="4657995" cy="2367816"/>
            </a:xfrm>
            <a:prstGeom prst="rect">
              <a:avLst/>
            </a:prstGeom>
          </p:spPr>
        </p:pic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4DF99818-DBBC-9548-EDAA-E86640E5FB5A}"/>
                </a:ext>
              </a:extLst>
            </p:cNvPr>
            <p:cNvSpPr/>
            <p:nvPr/>
          </p:nvSpPr>
          <p:spPr>
            <a:xfrm>
              <a:off x="2034987" y="3496235"/>
              <a:ext cx="484094" cy="515659"/>
            </a:xfrm>
            <a:prstGeom prst="ellipse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3C4199D6-68FD-EDF2-6A2A-4D142083ED19}"/>
                </a:ext>
              </a:extLst>
            </p:cNvPr>
            <p:cNvSpPr/>
            <p:nvPr/>
          </p:nvSpPr>
          <p:spPr>
            <a:xfrm>
              <a:off x="3487272" y="3469343"/>
              <a:ext cx="484094" cy="515659"/>
            </a:xfrm>
            <a:prstGeom prst="ellipse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25817A75-C2BB-DCB8-C9A9-FA416AA23333}"/>
                </a:ext>
              </a:extLst>
            </p:cNvPr>
            <p:cNvSpPr/>
            <p:nvPr/>
          </p:nvSpPr>
          <p:spPr>
            <a:xfrm>
              <a:off x="4984376" y="3478305"/>
              <a:ext cx="484094" cy="515659"/>
            </a:xfrm>
            <a:prstGeom prst="ellipse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42AC726F-92B2-228A-FA8E-3EB00D4AE211}"/>
              </a:ext>
            </a:extLst>
          </p:cNvPr>
          <p:cNvSpPr txBox="1"/>
          <p:nvPr/>
        </p:nvSpPr>
        <p:spPr>
          <a:xfrm>
            <a:off x="5611905" y="2672708"/>
            <a:ext cx="350849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+mn-ea"/>
              </a:rPr>
              <a:t>태양광 에너지를 중심으로 성장</a:t>
            </a:r>
            <a:endParaRPr lang="en-US" altLang="ko-KR" sz="1400" dirty="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400" dirty="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+mn-ea"/>
              </a:rPr>
              <a:t>태양광 에너지 설비용량 비중</a:t>
            </a:r>
            <a:endParaRPr lang="en-US" altLang="ko-KR" sz="1400" dirty="0">
              <a:latin typeface="+mn-ea"/>
            </a:endParaRPr>
          </a:p>
          <a:p>
            <a:r>
              <a:rPr lang="en-US" altLang="ko-KR" sz="1400" dirty="0">
                <a:latin typeface="+mn-ea"/>
              </a:rPr>
              <a:t>   38%(2017) -&gt; 57%(2030)</a:t>
            </a:r>
          </a:p>
          <a:p>
            <a:endParaRPr lang="en-US" altLang="ko-KR" sz="1400" dirty="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+mn-ea"/>
              </a:rPr>
              <a:t>효율적인 태양광 에너지 발전을 위해서 발전량 예측 매우 중요</a:t>
            </a:r>
            <a:endParaRPr lang="en-US" altLang="ko-KR" sz="1400" dirty="0">
              <a:latin typeface="+mn-ea"/>
            </a:endParaRPr>
          </a:p>
          <a:p>
            <a:endParaRPr lang="ko-KR" altLang="en-US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470890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417221" y="3140334"/>
            <a:ext cx="439777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Preliminaries</a:t>
            </a:r>
            <a:endParaRPr lang="ko-KR" altLang="en-US" sz="2500" b="1" spc="-150" dirty="0">
              <a:solidFill>
                <a:schemeClr val="bg1"/>
              </a:solidFill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303347" y="2939367"/>
            <a:ext cx="9511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b="1" dirty="0">
                <a:solidFill>
                  <a:srgbClr val="51626F"/>
                </a:solidFill>
                <a:latin typeface="Bahnschrift SemiBold" panose="020B0502040204020203" pitchFamily="34" charset="0"/>
                <a:ea typeface="맑은 고딕" panose="020B0503020000020004" pitchFamily="50" charset="-127"/>
              </a:rPr>
              <a:t>Ⅱ</a:t>
            </a:r>
            <a:endParaRPr lang="ko-KR" altLang="en-US" sz="7200" b="1" dirty="0">
              <a:solidFill>
                <a:srgbClr val="51626F"/>
              </a:solidFill>
              <a:latin typeface="Bahnschrift SemiBold" panose="020B0502040204020203" pitchFamily="34" charset="0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955106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/>
              <a:t>6/24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29689" y="392194"/>
            <a:ext cx="40446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2500" dirty="0">
                <a:solidFill>
                  <a:schemeClr val="bg1"/>
                </a:solidFill>
                <a:latin typeface="+mj-ea"/>
                <a:ea typeface="+mj-ea"/>
              </a:rPr>
              <a:t>Ⅱ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230502" y="440621"/>
            <a:ext cx="314755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ko-KR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Preliminaries</a:t>
            </a:r>
            <a:endParaRPr kumimoji="0" lang="en-US" altLang="ko-KR" sz="1500" b="1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511739" y="910393"/>
            <a:ext cx="8928847" cy="5800848"/>
            <a:chOff x="1166944" y="1603079"/>
            <a:chExt cx="7593878" cy="4559182"/>
          </a:xfrm>
        </p:grpSpPr>
        <p:sp>
          <p:nvSpPr>
            <p:cNvPr id="7" name="모서리가 둥근 직사각형 6"/>
            <p:cNvSpPr/>
            <p:nvPr/>
          </p:nvSpPr>
          <p:spPr>
            <a:xfrm>
              <a:off x="1166944" y="1603079"/>
              <a:ext cx="7593877" cy="563818"/>
            </a:xfrm>
            <a:prstGeom prst="roundRect">
              <a:avLst>
                <a:gd name="adj" fmla="val 34577"/>
              </a:avLst>
            </a:prstGeom>
            <a:solidFill>
              <a:srgbClr val="E0DACE"/>
            </a:solidFill>
            <a:ln w="1651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모서리가 둥근 직사각형 8"/>
            <p:cNvSpPr/>
            <p:nvPr/>
          </p:nvSpPr>
          <p:spPr>
            <a:xfrm>
              <a:off x="1166945" y="1616306"/>
              <a:ext cx="7593877" cy="4545955"/>
            </a:xfrm>
            <a:prstGeom prst="roundRect">
              <a:avLst>
                <a:gd name="adj" fmla="val 4486"/>
              </a:avLst>
            </a:prstGeom>
            <a:noFill/>
            <a:ln w="16510">
              <a:solidFill>
                <a:srgbClr val="C7BC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AutoShape 3"/>
          <p:cNvSpPr>
            <a:spLocks noChangeAspect="1" noChangeArrowheads="1" noTextEdit="1"/>
          </p:cNvSpPr>
          <p:nvPr/>
        </p:nvSpPr>
        <p:spPr bwMode="auto">
          <a:xfrm>
            <a:off x="1629342" y="2914413"/>
            <a:ext cx="6693642" cy="32237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+mj-ea"/>
              <a:ea typeface="+mj-ea"/>
            </a:endParaRP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C04C2F4E-FD38-4E65-5338-551700C534B9}"/>
              </a:ext>
            </a:extLst>
          </p:cNvPr>
          <p:cNvSpPr txBox="1"/>
          <p:nvPr/>
        </p:nvSpPr>
        <p:spPr>
          <a:xfrm>
            <a:off x="920996" y="1141114"/>
            <a:ext cx="5273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ea typeface="+mj-ea"/>
              </a:rPr>
              <a:t>단순 매개 및 조절모형 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ea typeface="+mj-ea"/>
              </a:rPr>
              <a:t>– Baron &amp; Kenny(1986)</a:t>
            </a:r>
            <a:endParaRPr kumimoji="0" lang="en-US" altLang="ko-KR" b="1" dirty="0">
              <a:solidFill>
                <a:schemeClr val="tx1">
                  <a:lumMod val="65000"/>
                  <a:lumOff val="35000"/>
                </a:schemeClr>
              </a:solidFill>
              <a:ea typeface="+mj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2AC726F-92B2-228A-FA8E-3EB00D4AE211}"/>
              </a:ext>
            </a:extLst>
          </p:cNvPr>
          <p:cNvSpPr txBox="1"/>
          <p:nvPr/>
        </p:nvSpPr>
        <p:spPr>
          <a:xfrm>
            <a:off x="4426518" y="2379704"/>
            <a:ext cx="4504429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+mn-ea"/>
              </a:rPr>
              <a:t>변수 간에 인과관계를 분석하는 매개 및 조절모형</a:t>
            </a:r>
            <a:endParaRPr lang="en-US" altLang="ko-KR" sz="1400" dirty="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400" dirty="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+mn-ea"/>
              </a:rPr>
              <a:t>매개변수</a:t>
            </a:r>
            <a:r>
              <a:rPr lang="en-US" altLang="ko-KR" sz="1400" dirty="0">
                <a:latin typeface="+mn-ea"/>
              </a:rPr>
              <a:t>: </a:t>
            </a:r>
            <a:r>
              <a:rPr lang="ko-KR" altLang="en-US" sz="1400" dirty="0">
                <a:latin typeface="+mn-ea"/>
              </a:rPr>
              <a:t>독립변수와 종속변수의 인과관계에 직접적으로 작용하여 스스로 인과 작용에 관여하는 변수</a:t>
            </a:r>
            <a:endParaRPr lang="en-US" altLang="ko-KR" sz="1400" dirty="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400" dirty="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latin typeface="+mn-ea"/>
              </a:rPr>
              <a:t>총효과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= </a:t>
            </a:r>
            <a:r>
              <a:rPr lang="ko-KR" altLang="en-US" sz="1400" dirty="0">
                <a:latin typeface="+mn-ea"/>
              </a:rPr>
              <a:t>직접효과 </a:t>
            </a:r>
            <a:r>
              <a:rPr lang="en-US" altLang="ko-KR" sz="1400" dirty="0">
                <a:latin typeface="+mn-ea"/>
              </a:rPr>
              <a:t>+ </a:t>
            </a:r>
            <a:r>
              <a:rPr lang="ko-KR" altLang="en-US" sz="1400" dirty="0">
                <a:latin typeface="+mn-ea"/>
              </a:rPr>
              <a:t>간접효과</a:t>
            </a:r>
            <a:endParaRPr lang="en-US" altLang="ko-KR" sz="1400" dirty="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400" dirty="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+mn-ea"/>
              </a:rPr>
              <a:t>직접효과</a:t>
            </a:r>
            <a:r>
              <a:rPr lang="en-US" altLang="ko-KR" sz="1400" dirty="0">
                <a:latin typeface="+mn-ea"/>
              </a:rPr>
              <a:t>: X -&gt; Y</a:t>
            </a:r>
            <a:r>
              <a:rPr lang="ko-KR" altLang="en-US" sz="1400" dirty="0">
                <a:latin typeface="+mn-ea"/>
              </a:rPr>
              <a:t>로 직접적으로 가는 효과</a:t>
            </a:r>
            <a:endParaRPr lang="en-US" altLang="ko-KR" sz="1400" dirty="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400" dirty="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+mn-ea"/>
              </a:rPr>
              <a:t>간접효과</a:t>
            </a:r>
            <a:r>
              <a:rPr lang="en-US" altLang="ko-KR" sz="1400" dirty="0">
                <a:latin typeface="+mn-ea"/>
              </a:rPr>
              <a:t>: X -&gt; M -&gt; Y</a:t>
            </a:r>
            <a:r>
              <a:rPr lang="ko-KR" altLang="en-US" sz="1400" dirty="0">
                <a:latin typeface="+mn-ea"/>
              </a:rPr>
              <a:t>로 간접적인 효과</a:t>
            </a:r>
            <a:endParaRPr lang="en-US" altLang="ko-KR" sz="1400" dirty="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400" dirty="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+mn-ea"/>
              </a:rPr>
              <a:t>조절변수</a:t>
            </a:r>
            <a:r>
              <a:rPr lang="en-US" altLang="ko-KR" sz="1400" dirty="0">
                <a:latin typeface="+mn-ea"/>
              </a:rPr>
              <a:t>: </a:t>
            </a:r>
            <a:r>
              <a:rPr lang="ko-KR" altLang="en-US" sz="1400" dirty="0">
                <a:latin typeface="+mn-ea"/>
              </a:rPr>
              <a:t>인과관계에 놓이지는 않지만 독립변수와 종속변수 사이에서 크기와 방향에 영향을 주는 변수</a:t>
            </a:r>
            <a:endParaRPr lang="en-US" altLang="ko-KR" sz="1400" dirty="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400" dirty="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+mn-ea"/>
              </a:rPr>
              <a:t>이후 매개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조절변수 여러 개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두 변수가 결합한 다양한 모형 연구됨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12E8AAD8-53BF-E674-BFEE-64DA481A3A52}"/>
              </a:ext>
            </a:extLst>
          </p:cNvPr>
          <p:cNvGrpSpPr/>
          <p:nvPr/>
        </p:nvGrpSpPr>
        <p:grpSpPr>
          <a:xfrm>
            <a:off x="1034154" y="2203617"/>
            <a:ext cx="2905844" cy="1615614"/>
            <a:chOff x="5118848" y="2157564"/>
            <a:chExt cx="3940216" cy="2079771"/>
          </a:xfrm>
        </p:grpSpPr>
        <p:sp>
          <p:nvSpPr>
            <p:cNvPr id="16" name="대각선 방향의 모서리가 둥근 사각형 21">
              <a:extLst>
                <a:ext uri="{FF2B5EF4-FFF2-40B4-BE49-F238E27FC236}">
                  <a16:creationId xmlns:a16="http://schemas.microsoft.com/office/drawing/2014/main" id="{E44A8D8B-F3BB-4945-677C-A54E53F1C19F}"/>
                </a:ext>
              </a:extLst>
            </p:cNvPr>
            <p:cNvSpPr/>
            <p:nvPr/>
          </p:nvSpPr>
          <p:spPr>
            <a:xfrm>
              <a:off x="5118848" y="2157564"/>
              <a:ext cx="3940216" cy="2079771"/>
            </a:xfrm>
            <a:prstGeom prst="round2DiagRect">
              <a:avLst>
                <a:gd name="adj1" fmla="val 9761"/>
                <a:gd name="adj2" fmla="val 0"/>
              </a:avLst>
            </a:prstGeom>
            <a:solidFill>
              <a:schemeClr val="bg1"/>
            </a:solidFill>
            <a:ln w="12700">
              <a:solidFill>
                <a:srgbClr val="51626F"/>
              </a:solidFill>
            </a:ln>
            <a:effectLst>
              <a:outerShdw blurRad="50800" dist="101600" dir="2700000" algn="tl" rotWithShape="0">
                <a:srgbClr val="DDD7CA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" name="직각 삼각형 16">
              <a:extLst>
                <a:ext uri="{FF2B5EF4-FFF2-40B4-BE49-F238E27FC236}">
                  <a16:creationId xmlns:a16="http://schemas.microsoft.com/office/drawing/2014/main" id="{EB9CD8F7-D2FA-A12E-35AB-B1D855033EAC}"/>
                </a:ext>
              </a:extLst>
            </p:cNvPr>
            <p:cNvSpPr/>
            <p:nvPr/>
          </p:nvSpPr>
          <p:spPr>
            <a:xfrm rot="10800000">
              <a:off x="8909355" y="2157564"/>
              <a:ext cx="147348" cy="179956"/>
            </a:xfrm>
            <a:prstGeom prst="rtTriangle">
              <a:avLst/>
            </a:prstGeom>
            <a:solidFill>
              <a:srgbClr val="5162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각 삼각형 17">
              <a:extLst>
                <a:ext uri="{FF2B5EF4-FFF2-40B4-BE49-F238E27FC236}">
                  <a16:creationId xmlns:a16="http://schemas.microsoft.com/office/drawing/2014/main" id="{2094C09F-DC50-AFEA-A237-A3AD75C8CB1F}"/>
                </a:ext>
              </a:extLst>
            </p:cNvPr>
            <p:cNvSpPr/>
            <p:nvPr/>
          </p:nvSpPr>
          <p:spPr>
            <a:xfrm>
              <a:off x="5118848" y="4057379"/>
              <a:ext cx="147348" cy="179956"/>
            </a:xfrm>
            <a:prstGeom prst="rtTriangle">
              <a:avLst/>
            </a:prstGeom>
            <a:solidFill>
              <a:srgbClr val="5162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2081F06C-C932-F0A1-3D23-B1852577DE54}"/>
              </a:ext>
            </a:extLst>
          </p:cNvPr>
          <p:cNvSpPr txBox="1"/>
          <p:nvPr/>
        </p:nvSpPr>
        <p:spPr>
          <a:xfrm>
            <a:off x="1066821" y="3454653"/>
            <a:ext cx="2905844" cy="238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단순 매개모형</a:t>
            </a:r>
            <a:endParaRPr kumimoji="0" lang="en-US" altLang="ko-KR" sz="1100" b="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30" name="shape1028">
            <a:extLst>
              <a:ext uri="{FF2B5EF4-FFF2-40B4-BE49-F238E27FC236}">
                <a16:creationId xmlns:a16="http://schemas.microsoft.com/office/drawing/2014/main" id="{7CA07C0C-097C-6113-1612-3D13C267E416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71309" y="2396750"/>
            <a:ext cx="2203444" cy="933177"/>
          </a:xfrm>
          <a:prstGeom prst="rect">
            <a:avLst/>
          </a:prstGeom>
        </p:spPr>
      </p:pic>
      <p:grpSp>
        <p:nvGrpSpPr>
          <p:cNvPr id="32" name="그룹 31">
            <a:extLst>
              <a:ext uri="{FF2B5EF4-FFF2-40B4-BE49-F238E27FC236}">
                <a16:creationId xmlns:a16="http://schemas.microsoft.com/office/drawing/2014/main" id="{D398BD65-56EE-254A-1BEF-B2AEC13D0D49}"/>
              </a:ext>
            </a:extLst>
          </p:cNvPr>
          <p:cNvGrpSpPr/>
          <p:nvPr/>
        </p:nvGrpSpPr>
        <p:grpSpPr>
          <a:xfrm>
            <a:off x="1034154" y="4355770"/>
            <a:ext cx="2960176" cy="1615614"/>
            <a:chOff x="785596" y="2383768"/>
            <a:chExt cx="3102504" cy="1782972"/>
          </a:xfrm>
        </p:grpSpPr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F5689F06-EB7C-004A-B9D5-146368817BA9}"/>
                </a:ext>
              </a:extLst>
            </p:cNvPr>
            <p:cNvGrpSpPr/>
            <p:nvPr/>
          </p:nvGrpSpPr>
          <p:grpSpPr>
            <a:xfrm>
              <a:off x="785596" y="2383768"/>
              <a:ext cx="3045559" cy="1782972"/>
              <a:chOff x="5118848" y="2157564"/>
              <a:chExt cx="3940216" cy="2079771"/>
            </a:xfrm>
          </p:grpSpPr>
          <p:sp>
            <p:nvSpPr>
              <p:cNvPr id="36" name="대각선 방향의 모서리가 둥근 사각형 21">
                <a:extLst>
                  <a:ext uri="{FF2B5EF4-FFF2-40B4-BE49-F238E27FC236}">
                    <a16:creationId xmlns:a16="http://schemas.microsoft.com/office/drawing/2014/main" id="{E1900BCB-0DDC-4E03-1451-E87EC9512961}"/>
                  </a:ext>
                </a:extLst>
              </p:cNvPr>
              <p:cNvSpPr/>
              <p:nvPr/>
            </p:nvSpPr>
            <p:spPr>
              <a:xfrm>
                <a:off x="5118848" y="2157564"/>
                <a:ext cx="3940216" cy="2079771"/>
              </a:xfrm>
              <a:prstGeom prst="round2DiagRect">
                <a:avLst>
                  <a:gd name="adj1" fmla="val 9761"/>
                  <a:gd name="adj2" fmla="val 0"/>
                </a:avLst>
              </a:prstGeom>
              <a:solidFill>
                <a:schemeClr val="bg1"/>
              </a:solidFill>
              <a:ln w="12700">
                <a:solidFill>
                  <a:srgbClr val="51626F"/>
                </a:solidFill>
              </a:ln>
              <a:effectLst>
                <a:outerShdw blurRad="50800" dist="101600" dir="2700000" algn="tl" rotWithShape="0">
                  <a:srgbClr val="DDD7CA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7" name="직각 삼각형 36">
                <a:extLst>
                  <a:ext uri="{FF2B5EF4-FFF2-40B4-BE49-F238E27FC236}">
                    <a16:creationId xmlns:a16="http://schemas.microsoft.com/office/drawing/2014/main" id="{9AD85AF8-53CC-9861-6980-DB93C929828B}"/>
                  </a:ext>
                </a:extLst>
              </p:cNvPr>
              <p:cNvSpPr/>
              <p:nvPr/>
            </p:nvSpPr>
            <p:spPr>
              <a:xfrm rot="10800000">
                <a:off x="8909355" y="2157564"/>
                <a:ext cx="147348" cy="179956"/>
              </a:xfrm>
              <a:prstGeom prst="rtTriangle">
                <a:avLst/>
              </a:prstGeom>
              <a:solidFill>
                <a:srgbClr val="51626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직각 삼각형 37">
                <a:extLst>
                  <a:ext uri="{FF2B5EF4-FFF2-40B4-BE49-F238E27FC236}">
                    <a16:creationId xmlns:a16="http://schemas.microsoft.com/office/drawing/2014/main" id="{E2462AAA-D9FE-A3BD-CA1E-DA1079D594C1}"/>
                  </a:ext>
                </a:extLst>
              </p:cNvPr>
              <p:cNvSpPr/>
              <p:nvPr/>
            </p:nvSpPr>
            <p:spPr>
              <a:xfrm>
                <a:off x="5118848" y="4057379"/>
                <a:ext cx="147348" cy="179956"/>
              </a:xfrm>
              <a:prstGeom prst="rtTriangle">
                <a:avLst/>
              </a:prstGeom>
              <a:solidFill>
                <a:srgbClr val="51626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7994283-C942-505E-7BA5-DC11F7751DCB}"/>
                </a:ext>
              </a:extLst>
            </p:cNvPr>
            <p:cNvSpPr txBox="1"/>
            <p:nvPr/>
          </p:nvSpPr>
          <p:spPr>
            <a:xfrm>
              <a:off x="842541" y="3769025"/>
              <a:ext cx="3045559" cy="2887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단순 조절모형</a:t>
              </a:r>
              <a:endParaRPr kumimoji="0" lang="en-US" altLang="ko-KR" sz="11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endParaRPr>
            </a:p>
          </p:txBody>
        </p:sp>
      </p:grpSp>
      <p:pic>
        <p:nvPicPr>
          <p:cNvPr id="39" name="shape1029">
            <a:extLst>
              <a:ext uri="{FF2B5EF4-FFF2-40B4-BE49-F238E27FC236}">
                <a16:creationId xmlns:a16="http://schemas.microsoft.com/office/drawing/2014/main" id="{DE7AAB8E-BFB6-CF20-29BC-6D12DC2C8B12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71309" y="4615227"/>
            <a:ext cx="2203200" cy="932400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3336BAEF-C685-D7DD-5CC5-778706DCE585}"/>
              </a:ext>
            </a:extLst>
          </p:cNvPr>
          <p:cNvSpPr txBox="1"/>
          <p:nvPr/>
        </p:nvSpPr>
        <p:spPr>
          <a:xfrm>
            <a:off x="770800" y="6465020"/>
            <a:ext cx="84180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Baron, R.M., Kenny, D.A.: The moderator– mediator variable distinction in social psychological research : Conceptual, strategic, and statistical considerations</a:t>
            </a:r>
            <a:endParaRPr lang="ko-KR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89876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/>
              <a:t>7/24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29689" y="392194"/>
            <a:ext cx="40446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2500" dirty="0">
                <a:solidFill>
                  <a:schemeClr val="bg1"/>
                </a:solidFill>
                <a:latin typeface="+mj-ea"/>
                <a:ea typeface="+mj-ea"/>
              </a:rPr>
              <a:t>Ⅱ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230502" y="440621"/>
            <a:ext cx="314755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ko-KR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Preliminaries</a:t>
            </a:r>
            <a:endParaRPr kumimoji="0" lang="en-US" altLang="ko-KR" sz="1500" b="1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511739" y="910393"/>
            <a:ext cx="8928847" cy="5800848"/>
            <a:chOff x="1166944" y="1603079"/>
            <a:chExt cx="7593878" cy="4559182"/>
          </a:xfrm>
        </p:grpSpPr>
        <p:sp>
          <p:nvSpPr>
            <p:cNvPr id="7" name="모서리가 둥근 직사각형 6"/>
            <p:cNvSpPr/>
            <p:nvPr/>
          </p:nvSpPr>
          <p:spPr>
            <a:xfrm>
              <a:off x="1166944" y="1603079"/>
              <a:ext cx="7593877" cy="563818"/>
            </a:xfrm>
            <a:prstGeom prst="roundRect">
              <a:avLst>
                <a:gd name="adj" fmla="val 34577"/>
              </a:avLst>
            </a:prstGeom>
            <a:solidFill>
              <a:srgbClr val="E0DACE"/>
            </a:solidFill>
            <a:ln w="1651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모서리가 둥근 직사각형 8"/>
            <p:cNvSpPr/>
            <p:nvPr/>
          </p:nvSpPr>
          <p:spPr>
            <a:xfrm>
              <a:off x="1166945" y="1616306"/>
              <a:ext cx="7593877" cy="4545955"/>
            </a:xfrm>
            <a:prstGeom prst="roundRect">
              <a:avLst>
                <a:gd name="adj" fmla="val 4486"/>
              </a:avLst>
            </a:prstGeom>
            <a:noFill/>
            <a:ln w="16510">
              <a:solidFill>
                <a:srgbClr val="C7BC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AutoShape 3"/>
          <p:cNvSpPr>
            <a:spLocks noChangeAspect="1" noChangeArrowheads="1" noTextEdit="1"/>
          </p:cNvSpPr>
          <p:nvPr/>
        </p:nvSpPr>
        <p:spPr bwMode="auto">
          <a:xfrm>
            <a:off x="1629342" y="2914413"/>
            <a:ext cx="6693642" cy="32237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+mj-ea"/>
              <a:ea typeface="+mj-ea"/>
            </a:endParaRP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C04C2F4E-FD38-4E65-5338-551700C534B9}"/>
              </a:ext>
            </a:extLst>
          </p:cNvPr>
          <p:cNvSpPr txBox="1"/>
          <p:nvPr/>
        </p:nvSpPr>
        <p:spPr>
          <a:xfrm>
            <a:off x="920996" y="1141114"/>
            <a:ext cx="5273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ea typeface="+mj-ea"/>
              </a:rPr>
              <a:t>조절된 </a:t>
            </a:r>
            <a:r>
              <a:rPr lang="ko-KR" altLang="en-US" b="1" dirty="0" err="1">
                <a:solidFill>
                  <a:schemeClr val="tx1">
                    <a:lumMod val="65000"/>
                    <a:lumOff val="35000"/>
                  </a:schemeClr>
                </a:solidFill>
                <a:ea typeface="+mj-ea"/>
              </a:rPr>
              <a:t>조절된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ea typeface="+mj-ea"/>
              </a:rPr>
              <a:t> 매개모형 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ea typeface="+mj-ea"/>
              </a:rPr>
              <a:t>– Hayes(2018)</a:t>
            </a:r>
            <a:endParaRPr kumimoji="0" lang="en-US" altLang="ko-KR" b="1" dirty="0">
              <a:solidFill>
                <a:schemeClr val="tx1">
                  <a:lumMod val="65000"/>
                  <a:lumOff val="35000"/>
                </a:schemeClr>
              </a:solidFill>
              <a:ea typeface="+mj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2AC726F-92B2-228A-FA8E-3EB00D4AE211}"/>
              </a:ext>
            </a:extLst>
          </p:cNvPr>
          <p:cNvSpPr txBox="1"/>
          <p:nvPr/>
        </p:nvSpPr>
        <p:spPr>
          <a:xfrm>
            <a:off x="4533883" y="2973380"/>
            <a:ext cx="4504429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+mn-ea"/>
              </a:rPr>
              <a:t>제</a:t>
            </a:r>
            <a:r>
              <a:rPr lang="en-US" altLang="ko-KR" sz="1400" dirty="0">
                <a:latin typeface="+mn-ea"/>
              </a:rPr>
              <a:t>1</a:t>
            </a:r>
            <a:r>
              <a:rPr lang="ko-KR" altLang="en-US" sz="1400" dirty="0">
                <a:latin typeface="+mn-ea"/>
              </a:rPr>
              <a:t>조절변수</a:t>
            </a:r>
            <a:r>
              <a:rPr lang="en-US" altLang="ko-KR" sz="1400" dirty="0">
                <a:latin typeface="+mn-ea"/>
              </a:rPr>
              <a:t>(W)</a:t>
            </a:r>
            <a:r>
              <a:rPr lang="ko-KR" altLang="en-US" sz="1400" dirty="0">
                <a:latin typeface="+mn-ea"/>
              </a:rPr>
              <a:t>에 의해 간접효과</a:t>
            </a:r>
            <a:r>
              <a:rPr lang="en-US" altLang="ko-KR" sz="1400" dirty="0">
                <a:latin typeface="+mn-ea"/>
              </a:rPr>
              <a:t>(X-&gt;M-&gt;Y)</a:t>
            </a:r>
            <a:r>
              <a:rPr lang="ko-KR" altLang="en-US" sz="1400" dirty="0">
                <a:latin typeface="+mn-ea"/>
              </a:rPr>
              <a:t>가 조절됨</a:t>
            </a:r>
            <a:endParaRPr lang="en-US" altLang="ko-KR" sz="1400" dirty="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400" dirty="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+mn-ea"/>
              </a:rPr>
              <a:t>조절된 효과가 제</a:t>
            </a:r>
            <a:r>
              <a:rPr lang="en-US" altLang="ko-KR" sz="1400" dirty="0">
                <a:latin typeface="+mn-ea"/>
              </a:rPr>
              <a:t>2</a:t>
            </a:r>
            <a:r>
              <a:rPr lang="ko-KR" altLang="en-US" sz="1400" dirty="0">
                <a:latin typeface="+mn-ea"/>
              </a:rPr>
              <a:t>조절변수</a:t>
            </a:r>
            <a:r>
              <a:rPr lang="en-US" altLang="ko-KR" sz="1400" dirty="0">
                <a:latin typeface="+mn-ea"/>
              </a:rPr>
              <a:t>(Z)</a:t>
            </a:r>
            <a:r>
              <a:rPr lang="ko-KR" altLang="en-US" sz="1400" dirty="0">
                <a:latin typeface="+mn-ea"/>
              </a:rPr>
              <a:t>에 의해 다시 조절됨</a:t>
            </a:r>
            <a:endParaRPr lang="en-US" altLang="ko-KR" sz="1400" dirty="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400" dirty="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+mn-ea"/>
              </a:rPr>
              <a:t>조절</a:t>
            </a:r>
            <a:r>
              <a:rPr lang="en-US" altLang="ko-KR" sz="1400" dirty="0">
                <a:latin typeface="+mn-ea"/>
              </a:rPr>
              <a:t>: </a:t>
            </a:r>
            <a:r>
              <a:rPr lang="ko-KR" altLang="en-US" sz="1400" dirty="0">
                <a:latin typeface="+mn-ea"/>
              </a:rPr>
              <a:t>조절변수로 인해 효과의 크기가 변하거나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방향</a:t>
            </a:r>
            <a:r>
              <a:rPr lang="en-US" altLang="ko-KR" sz="1400" dirty="0">
                <a:latin typeface="+mn-ea"/>
              </a:rPr>
              <a:t>(</a:t>
            </a:r>
            <a:r>
              <a:rPr lang="ko-KR" altLang="en-US" sz="1400" dirty="0">
                <a:latin typeface="+mn-ea"/>
              </a:rPr>
              <a:t>부호</a:t>
            </a:r>
            <a:r>
              <a:rPr lang="en-US" altLang="ko-KR" sz="1400" dirty="0">
                <a:latin typeface="+mn-ea"/>
              </a:rPr>
              <a:t>)</a:t>
            </a:r>
            <a:r>
              <a:rPr lang="ko-KR" altLang="en-US" sz="1400" dirty="0">
                <a:latin typeface="+mn-ea"/>
              </a:rPr>
              <a:t>가 바뀜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12E8AAD8-53BF-E674-BFEE-64DA481A3A52}"/>
              </a:ext>
            </a:extLst>
          </p:cNvPr>
          <p:cNvGrpSpPr/>
          <p:nvPr/>
        </p:nvGrpSpPr>
        <p:grpSpPr>
          <a:xfrm>
            <a:off x="1034153" y="2203616"/>
            <a:ext cx="3126943" cy="1699301"/>
            <a:chOff x="5118848" y="2157564"/>
            <a:chExt cx="3940216" cy="2079771"/>
          </a:xfrm>
        </p:grpSpPr>
        <p:sp>
          <p:nvSpPr>
            <p:cNvPr id="16" name="대각선 방향의 모서리가 둥근 사각형 21">
              <a:extLst>
                <a:ext uri="{FF2B5EF4-FFF2-40B4-BE49-F238E27FC236}">
                  <a16:creationId xmlns:a16="http://schemas.microsoft.com/office/drawing/2014/main" id="{E44A8D8B-F3BB-4945-677C-A54E53F1C19F}"/>
                </a:ext>
              </a:extLst>
            </p:cNvPr>
            <p:cNvSpPr/>
            <p:nvPr/>
          </p:nvSpPr>
          <p:spPr>
            <a:xfrm>
              <a:off x="5118848" y="2157564"/>
              <a:ext cx="3940216" cy="2079771"/>
            </a:xfrm>
            <a:prstGeom prst="round2DiagRect">
              <a:avLst>
                <a:gd name="adj1" fmla="val 9761"/>
                <a:gd name="adj2" fmla="val 0"/>
              </a:avLst>
            </a:prstGeom>
            <a:solidFill>
              <a:schemeClr val="bg1"/>
            </a:solidFill>
            <a:ln w="12700">
              <a:solidFill>
                <a:srgbClr val="51626F"/>
              </a:solidFill>
            </a:ln>
            <a:effectLst>
              <a:outerShdw blurRad="50800" dist="101600" dir="2700000" algn="tl" rotWithShape="0">
                <a:srgbClr val="DDD7CA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" name="직각 삼각형 16">
              <a:extLst>
                <a:ext uri="{FF2B5EF4-FFF2-40B4-BE49-F238E27FC236}">
                  <a16:creationId xmlns:a16="http://schemas.microsoft.com/office/drawing/2014/main" id="{EB9CD8F7-D2FA-A12E-35AB-B1D855033EAC}"/>
                </a:ext>
              </a:extLst>
            </p:cNvPr>
            <p:cNvSpPr/>
            <p:nvPr/>
          </p:nvSpPr>
          <p:spPr>
            <a:xfrm rot="10800000">
              <a:off x="8909355" y="2157564"/>
              <a:ext cx="147348" cy="179956"/>
            </a:xfrm>
            <a:prstGeom prst="rtTriangle">
              <a:avLst/>
            </a:prstGeom>
            <a:solidFill>
              <a:srgbClr val="5162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각 삼각형 17">
              <a:extLst>
                <a:ext uri="{FF2B5EF4-FFF2-40B4-BE49-F238E27FC236}">
                  <a16:creationId xmlns:a16="http://schemas.microsoft.com/office/drawing/2014/main" id="{2094C09F-DC50-AFEA-A237-A3AD75C8CB1F}"/>
                </a:ext>
              </a:extLst>
            </p:cNvPr>
            <p:cNvSpPr/>
            <p:nvPr/>
          </p:nvSpPr>
          <p:spPr>
            <a:xfrm>
              <a:off x="5118848" y="4057379"/>
              <a:ext cx="147348" cy="179956"/>
            </a:xfrm>
            <a:prstGeom prst="rtTriangle">
              <a:avLst/>
            </a:prstGeom>
            <a:solidFill>
              <a:srgbClr val="5162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2081F06C-C932-F0A1-3D23-B1852577DE54}"/>
              </a:ext>
            </a:extLst>
          </p:cNvPr>
          <p:cNvSpPr txBox="1"/>
          <p:nvPr/>
        </p:nvSpPr>
        <p:spPr>
          <a:xfrm>
            <a:off x="1092620" y="3515750"/>
            <a:ext cx="29058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11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개념적 모형 </a:t>
            </a:r>
            <a:endParaRPr kumimoji="0" lang="en-US" altLang="ko-KR" sz="1100" b="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D398BD65-56EE-254A-1BEF-B2AEC13D0D49}"/>
              </a:ext>
            </a:extLst>
          </p:cNvPr>
          <p:cNvGrpSpPr/>
          <p:nvPr/>
        </p:nvGrpSpPr>
        <p:grpSpPr>
          <a:xfrm>
            <a:off x="1034154" y="4044015"/>
            <a:ext cx="3187284" cy="2246769"/>
            <a:chOff x="785596" y="2383768"/>
            <a:chExt cx="3102469" cy="1782972"/>
          </a:xfrm>
        </p:grpSpPr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F5689F06-EB7C-004A-B9D5-146368817BA9}"/>
                </a:ext>
              </a:extLst>
            </p:cNvPr>
            <p:cNvGrpSpPr/>
            <p:nvPr/>
          </p:nvGrpSpPr>
          <p:grpSpPr>
            <a:xfrm>
              <a:off x="785596" y="2383768"/>
              <a:ext cx="3045559" cy="1782972"/>
              <a:chOff x="5118848" y="2157564"/>
              <a:chExt cx="3940216" cy="2079771"/>
            </a:xfrm>
          </p:grpSpPr>
          <p:sp>
            <p:nvSpPr>
              <p:cNvPr id="36" name="대각선 방향의 모서리가 둥근 사각형 21">
                <a:extLst>
                  <a:ext uri="{FF2B5EF4-FFF2-40B4-BE49-F238E27FC236}">
                    <a16:creationId xmlns:a16="http://schemas.microsoft.com/office/drawing/2014/main" id="{E1900BCB-0DDC-4E03-1451-E87EC9512961}"/>
                  </a:ext>
                </a:extLst>
              </p:cNvPr>
              <p:cNvSpPr/>
              <p:nvPr/>
            </p:nvSpPr>
            <p:spPr>
              <a:xfrm>
                <a:off x="5118848" y="2157564"/>
                <a:ext cx="3940216" cy="2079771"/>
              </a:xfrm>
              <a:prstGeom prst="round2DiagRect">
                <a:avLst>
                  <a:gd name="adj1" fmla="val 9761"/>
                  <a:gd name="adj2" fmla="val 0"/>
                </a:avLst>
              </a:prstGeom>
              <a:solidFill>
                <a:schemeClr val="bg1"/>
              </a:solidFill>
              <a:ln w="12700">
                <a:solidFill>
                  <a:srgbClr val="51626F"/>
                </a:solidFill>
              </a:ln>
              <a:effectLst>
                <a:outerShdw blurRad="50800" dist="101600" dir="2700000" algn="tl" rotWithShape="0">
                  <a:srgbClr val="DDD7CA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7" name="직각 삼각형 36">
                <a:extLst>
                  <a:ext uri="{FF2B5EF4-FFF2-40B4-BE49-F238E27FC236}">
                    <a16:creationId xmlns:a16="http://schemas.microsoft.com/office/drawing/2014/main" id="{9AD85AF8-53CC-9861-6980-DB93C929828B}"/>
                  </a:ext>
                </a:extLst>
              </p:cNvPr>
              <p:cNvSpPr/>
              <p:nvPr/>
            </p:nvSpPr>
            <p:spPr>
              <a:xfrm rot="10800000">
                <a:off x="8909355" y="2157564"/>
                <a:ext cx="147348" cy="179956"/>
              </a:xfrm>
              <a:prstGeom prst="rtTriangle">
                <a:avLst/>
              </a:prstGeom>
              <a:solidFill>
                <a:srgbClr val="51626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직각 삼각형 37">
                <a:extLst>
                  <a:ext uri="{FF2B5EF4-FFF2-40B4-BE49-F238E27FC236}">
                    <a16:creationId xmlns:a16="http://schemas.microsoft.com/office/drawing/2014/main" id="{E2462AAA-D9FE-A3BD-CA1E-DA1079D594C1}"/>
                  </a:ext>
                </a:extLst>
              </p:cNvPr>
              <p:cNvSpPr/>
              <p:nvPr/>
            </p:nvSpPr>
            <p:spPr>
              <a:xfrm>
                <a:off x="5118848" y="4057379"/>
                <a:ext cx="147348" cy="179956"/>
              </a:xfrm>
              <a:prstGeom prst="rtTriangle">
                <a:avLst/>
              </a:prstGeom>
              <a:solidFill>
                <a:srgbClr val="51626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7994283-C942-505E-7BA5-DC11F7751DCB}"/>
                </a:ext>
              </a:extLst>
            </p:cNvPr>
            <p:cNvSpPr txBox="1"/>
            <p:nvPr/>
          </p:nvSpPr>
          <p:spPr>
            <a:xfrm>
              <a:off x="842506" y="3868638"/>
              <a:ext cx="3045559" cy="2076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통계적 모형 </a:t>
              </a:r>
              <a:endParaRPr kumimoji="0" lang="en-US" altLang="ko-KR" sz="11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endParaRP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3336BAEF-C685-D7DD-5CC5-778706DCE585}"/>
              </a:ext>
            </a:extLst>
          </p:cNvPr>
          <p:cNvSpPr txBox="1"/>
          <p:nvPr/>
        </p:nvSpPr>
        <p:spPr>
          <a:xfrm>
            <a:off x="770800" y="6465020"/>
            <a:ext cx="84180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Hayes, A.F.: Partial, conditional, and moderated </a:t>
            </a:r>
            <a:r>
              <a:rPr lang="en-US" altLang="ko-KR" sz="1000" dirty="0" err="1"/>
              <a:t>moderated</a:t>
            </a:r>
            <a:r>
              <a:rPr lang="en-US" altLang="ko-KR" sz="1000" dirty="0"/>
              <a:t> mediation: Quantification, inference, and interpretation</a:t>
            </a:r>
            <a:endParaRPr lang="ko-KR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shape1040">
            <a:extLst>
              <a:ext uri="{FF2B5EF4-FFF2-40B4-BE49-F238E27FC236}">
                <a16:creationId xmlns:a16="http://schemas.microsoft.com/office/drawing/2014/main" id="{9317E964-7842-16A1-08D7-90D50E93A07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406940" y="2376977"/>
            <a:ext cx="2322378" cy="1077675"/>
          </a:xfrm>
          <a:prstGeom prst="rect">
            <a:avLst/>
          </a:prstGeom>
        </p:spPr>
      </p:pic>
      <p:pic>
        <p:nvPicPr>
          <p:cNvPr id="12" name="shape1041">
            <a:extLst>
              <a:ext uri="{FF2B5EF4-FFF2-40B4-BE49-F238E27FC236}">
                <a16:creationId xmlns:a16="http://schemas.microsoft.com/office/drawing/2014/main" id="{3916C1A7-C570-C541-A165-A496C05E45C4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446797" y="4229799"/>
            <a:ext cx="2160270" cy="1629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2143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/>
              <a:t>8/24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29689" y="392194"/>
            <a:ext cx="40446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2500" dirty="0">
                <a:solidFill>
                  <a:schemeClr val="bg1"/>
                </a:solidFill>
                <a:latin typeface="+mj-ea"/>
                <a:ea typeface="+mj-ea"/>
              </a:rPr>
              <a:t>Ⅱ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511739" y="910393"/>
            <a:ext cx="8928847" cy="5800848"/>
            <a:chOff x="1166944" y="1603079"/>
            <a:chExt cx="7593878" cy="4559182"/>
          </a:xfrm>
        </p:grpSpPr>
        <p:sp>
          <p:nvSpPr>
            <p:cNvPr id="7" name="모서리가 둥근 직사각형 6"/>
            <p:cNvSpPr/>
            <p:nvPr/>
          </p:nvSpPr>
          <p:spPr>
            <a:xfrm>
              <a:off x="1166944" y="1603079"/>
              <a:ext cx="7593877" cy="563818"/>
            </a:xfrm>
            <a:prstGeom prst="roundRect">
              <a:avLst>
                <a:gd name="adj" fmla="val 34577"/>
              </a:avLst>
            </a:prstGeom>
            <a:solidFill>
              <a:srgbClr val="E0DACE"/>
            </a:solidFill>
            <a:ln w="1651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모서리가 둥근 직사각형 8"/>
            <p:cNvSpPr/>
            <p:nvPr/>
          </p:nvSpPr>
          <p:spPr>
            <a:xfrm>
              <a:off x="1166945" y="1616306"/>
              <a:ext cx="7593877" cy="4545955"/>
            </a:xfrm>
            <a:prstGeom prst="roundRect">
              <a:avLst>
                <a:gd name="adj" fmla="val 4486"/>
              </a:avLst>
            </a:prstGeom>
            <a:noFill/>
            <a:ln w="16510">
              <a:solidFill>
                <a:srgbClr val="C7BC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AutoShape 3"/>
          <p:cNvSpPr>
            <a:spLocks noChangeAspect="1" noChangeArrowheads="1" noTextEdit="1"/>
          </p:cNvSpPr>
          <p:nvPr/>
        </p:nvSpPr>
        <p:spPr bwMode="auto">
          <a:xfrm>
            <a:off x="1629342" y="2914413"/>
            <a:ext cx="6693642" cy="32237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+mj-ea"/>
              <a:ea typeface="+mj-ea"/>
            </a:endParaRP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C04C2F4E-FD38-4E65-5338-551700C534B9}"/>
              </a:ext>
            </a:extLst>
          </p:cNvPr>
          <p:cNvSpPr txBox="1"/>
          <p:nvPr/>
        </p:nvSpPr>
        <p:spPr>
          <a:xfrm>
            <a:off x="920996" y="1141114"/>
            <a:ext cx="3147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ea typeface="+mj-ea"/>
              </a:rPr>
              <a:t>퍼지이론 </a:t>
            </a:r>
            <a:r>
              <a:rPr kumimoji="0"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ea typeface="+mj-ea"/>
              </a:rPr>
              <a:t>– Zadeh(1965)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2AC726F-92B2-228A-FA8E-3EB00D4AE211}"/>
              </a:ext>
            </a:extLst>
          </p:cNvPr>
          <p:cNvSpPr txBox="1"/>
          <p:nvPr/>
        </p:nvSpPr>
        <p:spPr>
          <a:xfrm>
            <a:off x="691604" y="3165822"/>
            <a:ext cx="416294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+mn-ea"/>
              </a:rPr>
              <a:t>하나의 </a:t>
            </a:r>
            <a:r>
              <a:rPr lang="ko-KR" altLang="en-US" sz="1400">
                <a:latin typeface="+mn-ea"/>
              </a:rPr>
              <a:t>숫자로 표현할 </a:t>
            </a:r>
            <a:r>
              <a:rPr lang="ko-KR" altLang="en-US" sz="1400" dirty="0">
                <a:latin typeface="+mn-ea"/>
              </a:rPr>
              <a:t>수 없는 모호한 데이터를 </a:t>
            </a:r>
            <a:r>
              <a:rPr lang="en-US" altLang="ko-KR" sz="1400" dirty="0">
                <a:latin typeface="+mn-ea"/>
              </a:rPr>
              <a:t>crisp</a:t>
            </a:r>
            <a:r>
              <a:rPr lang="ko-KR" altLang="en-US" sz="1400" dirty="0">
                <a:latin typeface="+mn-ea"/>
              </a:rPr>
              <a:t>한 실수 데이터로 분석됨</a:t>
            </a:r>
            <a:endParaRPr lang="en-US" altLang="ko-KR" sz="1400" dirty="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400" dirty="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+mn-ea"/>
              </a:rPr>
              <a:t>퍼지숫자 이용</a:t>
            </a:r>
            <a:endParaRPr lang="en-US" altLang="ko-KR" sz="1400" dirty="0">
              <a:latin typeface="+mn-ea"/>
            </a:endParaRPr>
          </a:p>
          <a:p>
            <a:r>
              <a:rPr lang="en-US" altLang="ko-KR" sz="1400" dirty="0">
                <a:latin typeface="+mn-ea"/>
              </a:rPr>
              <a:t>  1. </a:t>
            </a:r>
            <a:r>
              <a:rPr lang="ko-KR" altLang="en-US" sz="1400" dirty="0">
                <a:latin typeface="+mn-ea"/>
              </a:rPr>
              <a:t>애매한 데이터의 모호성 감소</a:t>
            </a:r>
            <a:endParaRPr lang="en-US" altLang="ko-KR" sz="1400" dirty="0">
              <a:latin typeface="+mn-ea"/>
            </a:endParaRPr>
          </a:p>
          <a:p>
            <a:r>
              <a:rPr lang="en-US" altLang="ko-KR" sz="1400" dirty="0">
                <a:latin typeface="+mn-ea"/>
              </a:rPr>
              <a:t>  2. </a:t>
            </a:r>
            <a:r>
              <a:rPr lang="ko-KR" altLang="en-US" sz="1400" dirty="0">
                <a:latin typeface="+mn-ea"/>
              </a:rPr>
              <a:t>사회 현상을 더욱 반영하여 문제 효율적 해결</a:t>
            </a:r>
            <a:r>
              <a:rPr lang="en-US" altLang="ko-KR" sz="1400" dirty="0">
                <a:latin typeface="+mn-ea"/>
              </a:rPr>
              <a:t> </a:t>
            </a: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F06DB24E-DD50-CBDC-735B-63C047FCC049}"/>
              </a:ext>
            </a:extLst>
          </p:cNvPr>
          <p:cNvGrpSpPr/>
          <p:nvPr/>
        </p:nvGrpSpPr>
        <p:grpSpPr>
          <a:xfrm>
            <a:off x="4953000" y="2502297"/>
            <a:ext cx="4228129" cy="3106184"/>
            <a:chOff x="1034153" y="1954643"/>
            <a:chExt cx="5268035" cy="3410647"/>
          </a:xfrm>
        </p:grpSpPr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569FD362-0400-FC8E-3316-C0C8FCD5FF66}"/>
                </a:ext>
              </a:extLst>
            </p:cNvPr>
            <p:cNvGrpSpPr/>
            <p:nvPr/>
          </p:nvGrpSpPr>
          <p:grpSpPr>
            <a:xfrm>
              <a:off x="1034153" y="1954643"/>
              <a:ext cx="5268035" cy="3410647"/>
              <a:chOff x="1034153" y="1954643"/>
              <a:chExt cx="5268035" cy="3410647"/>
            </a:xfrm>
          </p:grpSpPr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12E8AAD8-53BF-E674-BFEE-64DA481A3A52}"/>
                  </a:ext>
                </a:extLst>
              </p:cNvPr>
              <p:cNvGrpSpPr/>
              <p:nvPr/>
            </p:nvGrpSpPr>
            <p:grpSpPr>
              <a:xfrm>
                <a:off x="1034153" y="1954643"/>
                <a:ext cx="5268035" cy="3410647"/>
                <a:chOff x="5118848" y="2157564"/>
                <a:chExt cx="3940216" cy="2079771"/>
              </a:xfrm>
            </p:grpSpPr>
            <p:sp>
              <p:nvSpPr>
                <p:cNvPr id="16" name="대각선 방향의 모서리가 둥근 사각형 21">
                  <a:extLst>
                    <a:ext uri="{FF2B5EF4-FFF2-40B4-BE49-F238E27FC236}">
                      <a16:creationId xmlns:a16="http://schemas.microsoft.com/office/drawing/2014/main" id="{E44A8D8B-F3BB-4945-677C-A54E53F1C19F}"/>
                    </a:ext>
                  </a:extLst>
                </p:cNvPr>
                <p:cNvSpPr/>
                <p:nvPr/>
              </p:nvSpPr>
              <p:spPr>
                <a:xfrm>
                  <a:off x="5118848" y="2157564"/>
                  <a:ext cx="3940216" cy="2079771"/>
                </a:xfrm>
                <a:prstGeom prst="round2DiagRect">
                  <a:avLst>
                    <a:gd name="adj1" fmla="val 9761"/>
                    <a:gd name="adj2" fmla="val 0"/>
                  </a:avLst>
                </a:prstGeom>
                <a:solidFill>
                  <a:schemeClr val="bg1"/>
                </a:solidFill>
                <a:ln w="12700">
                  <a:solidFill>
                    <a:srgbClr val="51626F"/>
                  </a:solidFill>
                </a:ln>
                <a:effectLst>
                  <a:outerShdw blurRad="50800" dist="101600" dir="2700000" algn="tl" rotWithShape="0">
                    <a:srgbClr val="DDD7CA"/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7" name="직각 삼각형 16">
                  <a:extLst>
                    <a:ext uri="{FF2B5EF4-FFF2-40B4-BE49-F238E27FC236}">
                      <a16:creationId xmlns:a16="http://schemas.microsoft.com/office/drawing/2014/main" id="{EB9CD8F7-D2FA-A12E-35AB-B1D855033EAC}"/>
                    </a:ext>
                  </a:extLst>
                </p:cNvPr>
                <p:cNvSpPr/>
                <p:nvPr/>
              </p:nvSpPr>
              <p:spPr>
                <a:xfrm rot="10800000">
                  <a:off x="8909355" y="2157564"/>
                  <a:ext cx="147348" cy="179956"/>
                </a:xfrm>
                <a:prstGeom prst="rtTriangle">
                  <a:avLst/>
                </a:prstGeom>
                <a:solidFill>
                  <a:srgbClr val="51626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" name="직각 삼각형 17">
                  <a:extLst>
                    <a:ext uri="{FF2B5EF4-FFF2-40B4-BE49-F238E27FC236}">
                      <a16:creationId xmlns:a16="http://schemas.microsoft.com/office/drawing/2014/main" id="{2094C09F-DC50-AFEA-A237-A3AD75C8CB1F}"/>
                    </a:ext>
                  </a:extLst>
                </p:cNvPr>
                <p:cNvSpPr/>
                <p:nvPr/>
              </p:nvSpPr>
              <p:spPr>
                <a:xfrm>
                  <a:off x="5118848" y="4057379"/>
                  <a:ext cx="147348" cy="179956"/>
                </a:xfrm>
                <a:prstGeom prst="rtTriangle">
                  <a:avLst/>
                </a:prstGeom>
                <a:solidFill>
                  <a:srgbClr val="51626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pic>
            <p:nvPicPr>
              <p:cNvPr id="23" name="그림 22">
                <a:extLst>
                  <a:ext uri="{FF2B5EF4-FFF2-40B4-BE49-F238E27FC236}">
                    <a16:creationId xmlns:a16="http://schemas.microsoft.com/office/drawing/2014/main" id="{E5A1D0E1-56CA-34A7-7329-D26843655E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465313" y="3652647"/>
                <a:ext cx="1286782" cy="1222558"/>
              </a:xfrm>
              <a:prstGeom prst="rect">
                <a:avLst/>
              </a:prstGeom>
            </p:spPr>
          </p:pic>
          <p:grpSp>
            <p:nvGrpSpPr>
              <p:cNvPr id="28" name="그룹 27">
                <a:extLst>
                  <a:ext uri="{FF2B5EF4-FFF2-40B4-BE49-F238E27FC236}">
                    <a16:creationId xmlns:a16="http://schemas.microsoft.com/office/drawing/2014/main" id="{AF7579EA-E49D-90E2-3BE4-BA13B9397F73}"/>
                  </a:ext>
                </a:extLst>
              </p:cNvPr>
              <p:cNvGrpSpPr/>
              <p:nvPr/>
            </p:nvGrpSpPr>
            <p:grpSpPr>
              <a:xfrm>
                <a:off x="1326365" y="2240843"/>
                <a:ext cx="4853155" cy="988366"/>
                <a:chOff x="1326365" y="2240843"/>
                <a:chExt cx="4853155" cy="988366"/>
              </a:xfrm>
            </p:grpSpPr>
            <p:grpSp>
              <p:nvGrpSpPr>
                <p:cNvPr id="25" name="그룹 24">
                  <a:extLst>
                    <a:ext uri="{FF2B5EF4-FFF2-40B4-BE49-F238E27FC236}">
                      <a16:creationId xmlns:a16="http://schemas.microsoft.com/office/drawing/2014/main" id="{16EDE67D-B748-710B-9F88-00EB265567A4}"/>
                    </a:ext>
                  </a:extLst>
                </p:cNvPr>
                <p:cNvGrpSpPr/>
                <p:nvPr/>
              </p:nvGrpSpPr>
              <p:grpSpPr>
                <a:xfrm>
                  <a:off x="2643953" y="2664240"/>
                  <a:ext cx="3535567" cy="564969"/>
                  <a:chOff x="2630833" y="2347120"/>
                  <a:chExt cx="3535567" cy="564969"/>
                </a:xfrm>
              </p:grpSpPr>
              <p:sp>
                <p:nvSpPr>
                  <p:cNvPr id="13" name="화살표: 오른쪽 12">
                    <a:extLst>
                      <a:ext uri="{FF2B5EF4-FFF2-40B4-BE49-F238E27FC236}">
                        <a16:creationId xmlns:a16="http://schemas.microsoft.com/office/drawing/2014/main" id="{3941ADA4-BBBF-AAFB-03E0-D2A4F15826D5}"/>
                      </a:ext>
                    </a:extLst>
                  </p:cNvPr>
                  <p:cNvSpPr/>
                  <p:nvPr/>
                </p:nvSpPr>
                <p:spPr>
                  <a:xfrm>
                    <a:off x="2630833" y="2444231"/>
                    <a:ext cx="638813" cy="406680"/>
                  </a:xfrm>
                  <a:prstGeom prst="rightArrow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9F8B008C-CDCE-71A8-2E27-BD7E5B09FD4D}"/>
                      </a:ext>
                    </a:extLst>
                  </p:cNvPr>
                  <p:cNvSpPr txBox="1"/>
                  <p:nvPr/>
                </p:nvSpPr>
                <p:spPr>
                  <a:xfrm>
                    <a:off x="4819682" y="2471076"/>
                    <a:ext cx="1346718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ko-KR" altLang="en-US" sz="1400" dirty="0"/>
                      <a:t>정보손실 </a:t>
                    </a:r>
                  </a:p>
                </p:txBody>
              </p:sp>
              <p:sp>
                <p:nvSpPr>
                  <p:cNvPr id="24" name="직사각형 23">
                    <a:extLst>
                      <a:ext uri="{FF2B5EF4-FFF2-40B4-BE49-F238E27FC236}">
                        <a16:creationId xmlns:a16="http://schemas.microsoft.com/office/drawing/2014/main" id="{82C1E3EC-3EF1-AD9E-A2F2-AC824F949AEF}"/>
                      </a:ext>
                    </a:extLst>
                  </p:cNvPr>
                  <p:cNvSpPr/>
                  <p:nvPr/>
                </p:nvSpPr>
                <p:spPr>
                  <a:xfrm>
                    <a:off x="3452193" y="2347120"/>
                    <a:ext cx="995082" cy="564969"/>
                  </a:xfrm>
                  <a:prstGeom prst="rect">
                    <a:avLst/>
                  </a:prstGeom>
                  <a:solidFill>
                    <a:schemeClr val="accent1">
                      <a:lumMod val="60000"/>
                      <a:lumOff val="4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1400" dirty="0"/>
                      <a:t>170</a:t>
                    </a:r>
                    <a:endParaRPr lang="ko-KR" altLang="en-US" sz="1400" dirty="0"/>
                  </a:p>
                </p:txBody>
              </p:sp>
            </p:grpSp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1C24D8A5-54AC-F256-C78E-A5DBFB5DDAA9}"/>
                    </a:ext>
                  </a:extLst>
                </p:cNvPr>
                <p:cNvSpPr txBox="1"/>
                <p:nvPr/>
              </p:nvSpPr>
              <p:spPr>
                <a:xfrm>
                  <a:off x="1326365" y="2240843"/>
                  <a:ext cx="99508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dirty="0"/>
                    <a:t>Crisp</a:t>
                  </a:r>
                  <a:endParaRPr lang="ko-KR" altLang="en-US" dirty="0"/>
                </a:p>
              </p:txBody>
            </p:sp>
          </p:grp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8D0D65E4-22D9-E64A-97B4-3957090FF2DE}"/>
                  </a:ext>
                </a:extLst>
              </p:cNvPr>
              <p:cNvGrpSpPr/>
              <p:nvPr/>
            </p:nvGrpSpPr>
            <p:grpSpPr>
              <a:xfrm>
                <a:off x="1326365" y="3443581"/>
                <a:ext cx="4972667" cy="988366"/>
                <a:chOff x="1326365" y="2240843"/>
                <a:chExt cx="4972667" cy="988366"/>
              </a:xfrm>
            </p:grpSpPr>
            <p:grpSp>
              <p:nvGrpSpPr>
                <p:cNvPr id="31" name="그룹 30">
                  <a:extLst>
                    <a:ext uri="{FF2B5EF4-FFF2-40B4-BE49-F238E27FC236}">
                      <a16:creationId xmlns:a16="http://schemas.microsoft.com/office/drawing/2014/main" id="{BD106B77-E548-5D93-0FD5-0C7B125D583D}"/>
                    </a:ext>
                  </a:extLst>
                </p:cNvPr>
                <p:cNvGrpSpPr/>
                <p:nvPr/>
              </p:nvGrpSpPr>
              <p:grpSpPr>
                <a:xfrm>
                  <a:off x="1326365" y="2664240"/>
                  <a:ext cx="4972667" cy="564969"/>
                  <a:chOff x="1313245" y="2347120"/>
                  <a:chExt cx="4972667" cy="564969"/>
                </a:xfrm>
              </p:grpSpPr>
              <p:sp>
                <p:nvSpPr>
                  <p:cNvPr id="40" name="직사각형 39">
                    <a:extLst>
                      <a:ext uri="{FF2B5EF4-FFF2-40B4-BE49-F238E27FC236}">
                        <a16:creationId xmlns:a16="http://schemas.microsoft.com/office/drawing/2014/main" id="{183BBAA1-08FF-6EAA-BF99-D8B8C3C3F522}"/>
                      </a:ext>
                    </a:extLst>
                  </p:cNvPr>
                  <p:cNvSpPr/>
                  <p:nvPr/>
                </p:nvSpPr>
                <p:spPr>
                  <a:xfrm>
                    <a:off x="1313245" y="2347120"/>
                    <a:ext cx="995082" cy="564969"/>
                  </a:xfrm>
                  <a:prstGeom prst="rect">
                    <a:avLst/>
                  </a:prstGeom>
                  <a:solidFill>
                    <a:schemeClr val="accent1">
                      <a:lumMod val="60000"/>
                      <a:lumOff val="4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400" dirty="0"/>
                      <a:t>약 </a:t>
                    </a:r>
                    <a:r>
                      <a:rPr lang="en-US" altLang="ko-KR" sz="1400" dirty="0"/>
                      <a:t>170</a:t>
                    </a:r>
                    <a:endParaRPr lang="ko-KR" altLang="en-US" sz="1400" dirty="0"/>
                  </a:p>
                </p:txBody>
              </p:sp>
              <p:sp>
                <p:nvSpPr>
                  <p:cNvPr id="41" name="화살표: 오른쪽 40">
                    <a:extLst>
                      <a:ext uri="{FF2B5EF4-FFF2-40B4-BE49-F238E27FC236}">
                        <a16:creationId xmlns:a16="http://schemas.microsoft.com/office/drawing/2014/main" id="{53AEEE71-9ECF-4604-A092-EFD5060BED12}"/>
                      </a:ext>
                    </a:extLst>
                  </p:cNvPr>
                  <p:cNvSpPr/>
                  <p:nvPr/>
                </p:nvSpPr>
                <p:spPr>
                  <a:xfrm>
                    <a:off x="2630833" y="2444231"/>
                    <a:ext cx="638813" cy="406680"/>
                  </a:xfrm>
                  <a:prstGeom prst="rightArrow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2" name="TextBox 41">
                    <a:extLst>
                      <a:ext uri="{FF2B5EF4-FFF2-40B4-BE49-F238E27FC236}">
                        <a16:creationId xmlns:a16="http://schemas.microsoft.com/office/drawing/2014/main" id="{4D17ED76-274B-B6E0-9BFE-10D8AE1D952C}"/>
                      </a:ext>
                    </a:extLst>
                  </p:cNvPr>
                  <p:cNvSpPr txBox="1"/>
                  <p:nvPr/>
                </p:nvSpPr>
                <p:spPr>
                  <a:xfrm>
                    <a:off x="4662122" y="2471076"/>
                    <a:ext cx="1623790" cy="33794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ko-KR" altLang="en-US" sz="1400" dirty="0"/>
                      <a:t>정보손실감소</a:t>
                    </a:r>
                  </a:p>
                </p:txBody>
              </p:sp>
            </p:grpSp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7F24B166-E485-A2C1-4BF0-56BF0482ACEB}"/>
                    </a:ext>
                  </a:extLst>
                </p:cNvPr>
                <p:cNvSpPr txBox="1"/>
                <p:nvPr/>
              </p:nvSpPr>
              <p:spPr>
                <a:xfrm>
                  <a:off x="1326365" y="2240843"/>
                  <a:ext cx="99508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dirty="0"/>
                    <a:t>Fuzzy</a:t>
                  </a:r>
                  <a:endParaRPr lang="ko-KR" altLang="en-US" dirty="0"/>
                </a:p>
              </p:txBody>
            </p:sp>
          </p:grpSp>
        </p:grp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21B78D4E-619F-8C03-D12E-58B28E6F0D3C}"/>
                </a:ext>
              </a:extLst>
            </p:cNvPr>
            <p:cNvSpPr/>
            <p:nvPr/>
          </p:nvSpPr>
          <p:spPr>
            <a:xfrm>
              <a:off x="1326365" y="2700640"/>
              <a:ext cx="995082" cy="56496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약 </a:t>
              </a:r>
              <a:r>
                <a:rPr lang="en-US" altLang="ko-KR" sz="1400" dirty="0"/>
                <a:t>170</a:t>
              </a:r>
              <a:endParaRPr lang="ko-KR" altLang="en-US" sz="1400" dirty="0"/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DCFDEEA0-2FBD-6380-9C94-F61C126638F8}"/>
              </a:ext>
            </a:extLst>
          </p:cNvPr>
          <p:cNvSpPr txBox="1"/>
          <p:nvPr/>
        </p:nvSpPr>
        <p:spPr>
          <a:xfrm>
            <a:off x="1230502" y="440621"/>
            <a:ext cx="314755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ko-KR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Preliminaries</a:t>
            </a:r>
            <a:endParaRPr kumimoji="0" lang="en-US" altLang="ko-KR" sz="1500" b="1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9592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표지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2137</TotalTime>
  <Words>1522</Words>
  <Application>Microsoft Office PowerPoint</Application>
  <PresentationFormat>A4 용지(210x297mm)</PresentationFormat>
  <Paragraphs>341</Paragraphs>
  <Slides>26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26</vt:i4>
      </vt:variant>
    </vt:vector>
  </HeadingPairs>
  <TitlesOfParts>
    <vt:vector size="37" baseType="lpstr">
      <vt:lpstr>맑은 고딕</vt:lpstr>
      <vt:lpstr>Arial</vt:lpstr>
      <vt:lpstr>Bahnschrift SemiBold</vt:lpstr>
      <vt:lpstr>Calibri</vt:lpstr>
      <vt:lpstr>Calibri Light</vt:lpstr>
      <vt:lpstr>Cambria Math</vt:lpstr>
      <vt:lpstr>Palatino Linotype</vt:lpstr>
      <vt:lpstr>Times New Roman</vt:lpstr>
      <vt:lpstr>Wingdings</vt:lpstr>
      <vt:lpstr>Office 테마</vt:lpstr>
      <vt:lpstr>표지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신경진</cp:lastModifiedBy>
  <cp:revision>78</cp:revision>
  <dcterms:created xsi:type="dcterms:W3CDTF">2021-11-24T06:38:43Z</dcterms:created>
  <dcterms:modified xsi:type="dcterms:W3CDTF">2023-04-14T07:16:23Z</dcterms:modified>
</cp:coreProperties>
</file>